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4083" r:id="rId6"/>
  </p:sldMasterIdLst>
  <p:notesMasterIdLst>
    <p:notesMasterId r:id="rId17"/>
  </p:notesMasterIdLst>
  <p:sldIdLst>
    <p:sldId id="288" r:id="rId7"/>
    <p:sldId id="289" r:id="rId8"/>
    <p:sldId id="290" r:id="rId9"/>
    <p:sldId id="283" r:id="rId10"/>
    <p:sldId id="284" r:id="rId11"/>
    <p:sldId id="293" r:id="rId12"/>
    <p:sldId id="294" r:id="rId13"/>
    <p:sldId id="295" r:id="rId14"/>
    <p:sldId id="279"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DDCC0-C9BE-FCD0-1D46-726C553BE3F0}" v="2181" dt="2025-11-11T21:50:53.607"/>
    <p1510:client id="{D63F291C-2D4A-E2E6-0692-475D86EE4C8A}" v="52" dt="2025-11-13T21:50:16.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62327-14AB-48F3-B4BC-0C4AD7A8DB34}" type="datetimeFigureOut">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19EAC-37F0-4A03-B7F3-EE1F76128C59}" type="slidenum">
              <a:t>‹#›</a:t>
            </a:fld>
            <a:endParaRPr lang="en-US"/>
          </a:p>
        </p:txBody>
      </p:sp>
    </p:spTree>
    <p:extLst>
      <p:ext uri="{BB962C8B-B14F-4D97-AF65-F5344CB8AC3E}">
        <p14:creationId xmlns:p14="http://schemas.microsoft.com/office/powerpoint/2010/main" val="78229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E01C5F4-B19A-46A9-9CB8-FAEE2DCBCC2B}" type="datetimeFigureOut">
              <a:rPr lang="en-US" smtClean="0"/>
              <a:pPr>
                <a:defRPr/>
              </a:pPr>
              <a:t>11/13/2025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579A92-C8E2-408D-A408-1CDE2370A6EB}" type="slidenum">
              <a:rPr lang="en-US" smtClean="0"/>
              <a:pPr>
                <a:defRPr/>
              </a:pPr>
              <a:t>‹#›</a:t>
            </a:fld>
            <a:endParaRPr lang="en-US"/>
          </a:p>
        </p:txBody>
      </p:sp>
    </p:spTree>
    <p:extLst>
      <p:ext uri="{BB962C8B-B14F-4D97-AF65-F5344CB8AC3E}">
        <p14:creationId xmlns:p14="http://schemas.microsoft.com/office/powerpoint/2010/main" val="230551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C58A3E-FDA4-4E2D-B124-92ABB4856084}" type="datetimeFigureOut">
              <a:rPr lang="en-US" smtClean="0"/>
              <a:pPr>
                <a:defRPr/>
              </a:pPr>
              <a:t>11/13/2025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3D9971-131B-4BA9-972D-17CFE4D81189}" type="slidenum">
              <a:rPr lang="en-US" smtClean="0"/>
              <a:pPr>
                <a:defRPr/>
              </a:pPr>
              <a:t>‹#›</a:t>
            </a:fld>
            <a:endParaRPr lang="en-US"/>
          </a:p>
        </p:txBody>
      </p:sp>
    </p:spTree>
    <p:extLst>
      <p:ext uri="{BB962C8B-B14F-4D97-AF65-F5344CB8AC3E}">
        <p14:creationId xmlns:p14="http://schemas.microsoft.com/office/powerpoint/2010/main" val="1512590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8D7D693-417B-4EE7-8EA9-FDB5E407A301}" type="datetimeFigureOut">
              <a:rPr lang="en-US" smtClean="0"/>
              <a:pPr>
                <a:defRPr/>
              </a:pPr>
              <a:t>11/13/2025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C55811-F39F-4A82-B821-892B91A325E6}" type="slidenum">
              <a:rPr lang="en-US" smtClean="0"/>
              <a:pPr>
                <a:defRPr/>
              </a:pPr>
              <a:t>‹#›</a:t>
            </a:fld>
            <a:endParaRPr lang="en-US"/>
          </a:p>
        </p:txBody>
      </p:sp>
    </p:spTree>
    <p:extLst>
      <p:ext uri="{BB962C8B-B14F-4D97-AF65-F5344CB8AC3E}">
        <p14:creationId xmlns:p14="http://schemas.microsoft.com/office/powerpoint/2010/main" val="147790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47E8D33-EE70-49D7-A42C-BE02AB9ACE11}" type="datetimeFigureOut">
              <a:rPr lang="en-US" smtClean="0"/>
              <a:pPr>
                <a:defRPr/>
              </a:pPr>
              <a:t>11/13/2025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16F244-59BA-4DCC-9BB6-AFBB94C62EB1}" type="slidenum">
              <a:rPr lang="en-US" smtClean="0"/>
              <a:pPr>
                <a:defRPr/>
              </a:pPr>
              <a:t>‹#›</a:t>
            </a:fld>
            <a:endParaRPr lang="en-US"/>
          </a:p>
        </p:txBody>
      </p:sp>
    </p:spTree>
    <p:extLst>
      <p:ext uri="{BB962C8B-B14F-4D97-AF65-F5344CB8AC3E}">
        <p14:creationId xmlns:p14="http://schemas.microsoft.com/office/powerpoint/2010/main" val="2597931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ABA0A9D-9C1D-4DF3-9C4B-3FC4FAC8CB88}" type="datetimeFigureOut">
              <a:rPr lang="en-US" smtClean="0"/>
              <a:pPr>
                <a:defRPr/>
              </a:pPr>
              <a:t>11/13/2025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4F4965E-5E5B-4747-9A5B-CBC8716E8DBF}" type="slidenum">
              <a:rPr lang="en-US" smtClean="0"/>
              <a:pPr>
                <a:defRPr/>
              </a:pPr>
              <a:t>‹#›</a:t>
            </a:fld>
            <a:endParaRPr lang="en-US"/>
          </a:p>
        </p:txBody>
      </p:sp>
    </p:spTree>
    <p:extLst>
      <p:ext uri="{BB962C8B-B14F-4D97-AF65-F5344CB8AC3E}">
        <p14:creationId xmlns:p14="http://schemas.microsoft.com/office/powerpoint/2010/main" val="422916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93C5913-5638-464C-A588-15706EF5CB41}" type="datetimeFigureOut">
              <a:rPr lang="en-US" smtClean="0"/>
              <a:pPr>
                <a:defRPr/>
              </a:pPr>
              <a:t>11/13/2025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27B781C-DE0A-4AD8-A1D5-6C1C7C44F276}" type="slidenum">
              <a:rPr lang="en-US" smtClean="0"/>
              <a:pPr>
                <a:defRPr/>
              </a:pPr>
              <a:t>‹#›</a:t>
            </a:fld>
            <a:endParaRPr lang="en-US"/>
          </a:p>
        </p:txBody>
      </p:sp>
    </p:spTree>
    <p:extLst>
      <p:ext uri="{BB962C8B-B14F-4D97-AF65-F5344CB8AC3E}">
        <p14:creationId xmlns:p14="http://schemas.microsoft.com/office/powerpoint/2010/main" val="39248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97955A-8A08-48A3-A3CB-FE0393339700}" type="datetimeFigureOut">
              <a:rPr lang="en-US" smtClean="0"/>
              <a:pPr>
                <a:defRPr/>
              </a:pPr>
              <a:t>11/13/2025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61F3826-DC70-467C-BD94-71F6AC85C5A6}" type="slidenum">
              <a:rPr lang="en-US" smtClean="0"/>
              <a:pPr>
                <a:defRPr/>
              </a:pPr>
              <a:t>‹#›</a:t>
            </a:fld>
            <a:endParaRPr lang="en-US"/>
          </a:p>
        </p:txBody>
      </p:sp>
    </p:spTree>
    <p:extLst>
      <p:ext uri="{BB962C8B-B14F-4D97-AF65-F5344CB8AC3E}">
        <p14:creationId xmlns:p14="http://schemas.microsoft.com/office/powerpoint/2010/main" val="1028649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727A9A8-1982-4813-BCDF-714D9231A0C8}" type="datetimeFigureOut">
              <a:rPr lang="en-US" smtClean="0"/>
              <a:pPr>
                <a:defRPr/>
              </a:pPr>
              <a:t>11/13/2025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CCCB17-875C-4DEA-9A9E-760887C2BBFA}" type="slidenum">
              <a:rPr lang="en-US" smtClean="0"/>
              <a:pPr>
                <a:defRPr/>
              </a:pPr>
              <a:t>‹#›</a:t>
            </a:fld>
            <a:endParaRPr lang="en-US"/>
          </a:p>
        </p:txBody>
      </p:sp>
    </p:spTree>
    <p:extLst>
      <p:ext uri="{BB962C8B-B14F-4D97-AF65-F5344CB8AC3E}">
        <p14:creationId xmlns:p14="http://schemas.microsoft.com/office/powerpoint/2010/main" val="276894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52547B2-401E-46D3-B6C2-CF2E4E33A8EF}" type="datetimeFigureOut">
              <a:rPr lang="en-US" smtClean="0"/>
              <a:pPr>
                <a:defRPr/>
              </a:pPr>
              <a:t>11/13/2025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E0AAD-52F6-45F8-AC4B-99FC1C53AD49}" type="slidenum">
              <a:rPr lang="en-US" smtClean="0"/>
              <a:pPr>
                <a:defRPr/>
              </a:pPr>
              <a:t>‹#›</a:t>
            </a:fld>
            <a:endParaRPr lang="en-US"/>
          </a:p>
        </p:txBody>
      </p:sp>
    </p:spTree>
    <p:extLst>
      <p:ext uri="{BB962C8B-B14F-4D97-AF65-F5344CB8AC3E}">
        <p14:creationId xmlns:p14="http://schemas.microsoft.com/office/powerpoint/2010/main" val="2965121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0AA6017-0C4C-4AB0-8B72-AE11523589E1}" type="datetimeFigureOut">
              <a:rPr lang="en-US" smtClean="0"/>
              <a:pPr>
                <a:defRPr/>
              </a:pPr>
              <a:t>11/13/2025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C1E126-5B73-4539-8F61-7740C118C7B8}" type="slidenum">
              <a:rPr lang="en-US" smtClean="0"/>
              <a:pPr>
                <a:defRPr/>
              </a:pPr>
              <a:t>‹#›</a:t>
            </a:fld>
            <a:endParaRPr lang="en-US"/>
          </a:p>
        </p:txBody>
      </p:sp>
    </p:spTree>
    <p:extLst>
      <p:ext uri="{BB962C8B-B14F-4D97-AF65-F5344CB8AC3E}">
        <p14:creationId xmlns:p14="http://schemas.microsoft.com/office/powerpoint/2010/main" val="2082018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42B2DB-402E-44BB-AE7B-12286AA6E280}" type="datetimeFigureOut">
              <a:rPr lang="en-US" smtClean="0"/>
              <a:pPr>
                <a:defRPr/>
              </a:pPr>
              <a:t>11/13/2025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04779C-083F-4B3B-8842-C4321F360213}" type="slidenum">
              <a:rPr lang="en-US" smtClean="0"/>
              <a:pPr>
                <a:defRPr/>
              </a:pPr>
              <a:t>‹#›</a:t>
            </a:fld>
            <a:endParaRPr lang="en-US"/>
          </a:p>
        </p:txBody>
      </p:sp>
    </p:spTree>
    <p:extLst>
      <p:ext uri="{BB962C8B-B14F-4D97-AF65-F5344CB8AC3E}">
        <p14:creationId xmlns:p14="http://schemas.microsoft.com/office/powerpoint/2010/main" val="72432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2C78E29-2D95-4B01-8850-EDE62A7349E0}" type="datetimeFigureOut">
              <a:rPr lang="en-US" smtClean="0"/>
              <a:pPr>
                <a:defRPr/>
              </a:pPr>
              <a:t>11/13/2025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AA37B7-1A75-4527-A839-E3C40757FFBC}" type="slidenum">
              <a:rPr lang="en-US" smtClean="0"/>
              <a:pPr>
                <a:defRPr/>
              </a:pPr>
              <a:t>‹#›</a:t>
            </a:fld>
            <a:endParaRPr lang="en-US"/>
          </a:p>
        </p:txBody>
      </p:sp>
    </p:spTree>
    <p:extLst>
      <p:ext uri="{BB962C8B-B14F-4D97-AF65-F5344CB8AC3E}">
        <p14:creationId xmlns:p14="http://schemas.microsoft.com/office/powerpoint/2010/main" val="1291312432"/>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katie.wolff@alliancetheatre.org" TargetMode="External"/><Relationship Id="rId2" Type="http://schemas.openxmlformats.org/officeDocument/2006/relationships/hyperlink" Target="mailto:liz.davis@alliancetheatre.org" TargetMode="External"/><Relationship Id="rId1" Type="http://schemas.openxmlformats.org/officeDocument/2006/relationships/slideLayout" Target="../slideLayouts/slideLayout4.xml"/><Relationship Id="rId6" Type="http://schemas.openxmlformats.org/officeDocument/2006/relationships/hyperlink" Target="mailto:EVolin@Gaarts.org"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poetryoutloud.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oetryoutloud.org/"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82A2-72E2-4989-E80F-F4A3AEFC187A}"/>
              </a:ext>
            </a:extLst>
          </p:cNvPr>
          <p:cNvSpPr>
            <a:spLocks noGrp="1"/>
          </p:cNvSpPr>
          <p:nvPr>
            <p:ph type="ctrTitle"/>
          </p:nvPr>
        </p:nvSpPr>
        <p:spPr/>
        <p:txBody>
          <a:bodyPr/>
          <a:lstStyle/>
          <a:p>
            <a:r>
              <a:rPr lang="en-US">
                <a:ea typeface="Calibri Light"/>
                <a:cs typeface="Calibri Light"/>
              </a:rPr>
              <a:t>Poetry Out Loud</a:t>
            </a:r>
            <a:br>
              <a:rPr lang="en-US" dirty="0">
                <a:ea typeface="Calibri Light"/>
                <a:cs typeface="Calibri Light"/>
              </a:rPr>
            </a:br>
            <a:r>
              <a:rPr lang="en-US">
                <a:ea typeface="Calibri Light"/>
                <a:cs typeface="Calibri Light"/>
              </a:rPr>
              <a:t>Georgia // 2025-2026</a:t>
            </a:r>
          </a:p>
        </p:txBody>
      </p:sp>
      <p:pic>
        <p:nvPicPr>
          <p:cNvPr id="5" name="Picture 4" descr="A black text on a white background&#10;&#10;AI-generated content may be incorrect.">
            <a:extLst>
              <a:ext uri="{FF2B5EF4-FFF2-40B4-BE49-F238E27FC236}">
                <a16:creationId xmlns:a16="http://schemas.microsoft.com/office/drawing/2014/main" id="{71A29922-FCB3-E7AB-D86D-5FC5BC4A4D1C}"/>
              </a:ext>
            </a:extLst>
          </p:cNvPr>
          <p:cNvPicPr>
            <a:picLocks noChangeAspect="1"/>
          </p:cNvPicPr>
          <p:nvPr/>
        </p:nvPicPr>
        <p:blipFill>
          <a:blip r:embed="rId2"/>
          <a:stretch>
            <a:fillRect/>
          </a:stretch>
        </p:blipFill>
        <p:spPr>
          <a:xfrm>
            <a:off x="9645920" y="5770301"/>
            <a:ext cx="2050556" cy="863344"/>
          </a:xfrm>
          <a:prstGeom prst="rect">
            <a:avLst/>
          </a:prstGeom>
        </p:spPr>
      </p:pic>
      <p:pic>
        <p:nvPicPr>
          <p:cNvPr id="7" name="Picture 6" descr="A black and white logo&#10;&#10;Description automatically generated">
            <a:extLst>
              <a:ext uri="{FF2B5EF4-FFF2-40B4-BE49-F238E27FC236}">
                <a16:creationId xmlns:a16="http://schemas.microsoft.com/office/drawing/2014/main" id="{F7B9E39E-FB23-B206-1EAC-90CABD193AD1}"/>
              </a:ext>
            </a:extLst>
          </p:cNvPr>
          <p:cNvPicPr>
            <a:picLocks noChangeAspect="1"/>
          </p:cNvPicPr>
          <p:nvPr/>
        </p:nvPicPr>
        <p:blipFill>
          <a:blip r:embed="rId3"/>
          <a:stretch>
            <a:fillRect/>
          </a:stretch>
        </p:blipFill>
        <p:spPr>
          <a:xfrm>
            <a:off x="9722051" y="4387017"/>
            <a:ext cx="1897352" cy="1055274"/>
          </a:xfrm>
          <a:prstGeom prst="rect">
            <a:avLst/>
          </a:prstGeom>
        </p:spPr>
      </p:pic>
      <p:pic>
        <p:nvPicPr>
          <p:cNvPr id="10" name="Picture 9" descr="A close-up of logos&#10;&#10;AI-generated content may be incorrect.">
            <a:extLst>
              <a:ext uri="{FF2B5EF4-FFF2-40B4-BE49-F238E27FC236}">
                <a16:creationId xmlns:a16="http://schemas.microsoft.com/office/drawing/2014/main" id="{B5614FD1-9816-CB07-9D75-B2AF6F1772C2}"/>
              </a:ext>
            </a:extLst>
          </p:cNvPr>
          <p:cNvPicPr>
            <a:picLocks noChangeAspect="1"/>
          </p:cNvPicPr>
          <p:nvPr/>
        </p:nvPicPr>
        <p:blipFill>
          <a:blip r:embed="rId4"/>
          <a:stretch>
            <a:fillRect/>
          </a:stretch>
        </p:blipFill>
        <p:spPr>
          <a:xfrm>
            <a:off x="4457757" y="231411"/>
            <a:ext cx="3258123" cy="1483490"/>
          </a:xfrm>
          <a:prstGeom prst="rect">
            <a:avLst/>
          </a:prstGeom>
        </p:spPr>
      </p:pic>
      <p:sp>
        <p:nvSpPr>
          <p:cNvPr id="12" name="Rectangle 11">
            <a:extLst>
              <a:ext uri="{FF2B5EF4-FFF2-40B4-BE49-F238E27FC236}">
                <a16:creationId xmlns:a16="http://schemas.microsoft.com/office/drawing/2014/main" id="{010D64D4-78D4-0AFD-FD2E-1FC0A22B5DC5}"/>
              </a:ext>
            </a:extLst>
          </p:cNvPr>
          <p:cNvSpPr/>
          <p:nvPr/>
        </p:nvSpPr>
        <p:spPr>
          <a:xfrm>
            <a:off x="307188" y="85550"/>
            <a:ext cx="11548609" cy="342970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CE93AC0-83F8-2A38-CE4B-C483311E7AFB}"/>
              </a:ext>
            </a:extLst>
          </p:cNvPr>
          <p:cNvPicPr>
            <a:picLocks noChangeAspect="1"/>
          </p:cNvPicPr>
          <p:nvPr/>
        </p:nvPicPr>
        <p:blipFill>
          <a:blip r:embed="rId5"/>
          <a:stretch>
            <a:fillRect/>
          </a:stretch>
        </p:blipFill>
        <p:spPr>
          <a:xfrm>
            <a:off x="2653886" y="3653412"/>
            <a:ext cx="6858000" cy="3094937"/>
          </a:xfrm>
          <a:prstGeom prst="rect">
            <a:avLst/>
          </a:prstGeom>
        </p:spPr>
      </p:pic>
    </p:spTree>
    <p:extLst>
      <p:ext uri="{BB962C8B-B14F-4D97-AF65-F5344CB8AC3E}">
        <p14:creationId xmlns:p14="http://schemas.microsoft.com/office/powerpoint/2010/main" val="2022045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7085-5896-91F9-A8AC-42EE1938A28B}"/>
              </a:ext>
            </a:extLst>
          </p:cNvPr>
          <p:cNvSpPr>
            <a:spLocks noGrp="1"/>
          </p:cNvSpPr>
          <p:nvPr>
            <p:ph type="title"/>
          </p:nvPr>
        </p:nvSpPr>
        <p:spPr/>
        <p:txBody>
          <a:bodyPr/>
          <a:lstStyle/>
          <a:p>
            <a:pPr algn="ctr"/>
            <a:r>
              <a:rPr lang="en-US">
                <a:ea typeface="Calibri Light" panose="020F0302020204030204"/>
                <a:cs typeface="Calibri Light" panose="020F0302020204030204"/>
              </a:rPr>
              <a:t>Contact</a:t>
            </a:r>
          </a:p>
        </p:txBody>
      </p:sp>
      <p:sp>
        <p:nvSpPr>
          <p:cNvPr id="3" name="Content Placeholder 2">
            <a:extLst>
              <a:ext uri="{FF2B5EF4-FFF2-40B4-BE49-F238E27FC236}">
                <a16:creationId xmlns:a16="http://schemas.microsoft.com/office/drawing/2014/main" id="{EC0CBCB9-1FF1-F666-96EA-A54DFA70543C}"/>
              </a:ext>
            </a:extLst>
          </p:cNvPr>
          <p:cNvSpPr>
            <a:spLocks noGrp="1"/>
          </p:cNvSpPr>
          <p:nvPr>
            <p:ph sz="half" idx="1"/>
          </p:nvPr>
        </p:nvSpPr>
        <p:spPr>
          <a:ln>
            <a:solidFill>
              <a:schemeClr val="tx1"/>
            </a:solidFill>
          </a:ln>
        </p:spPr>
        <p:txBody>
          <a:bodyPr vert="horz" lIns="91440" tIns="45720" rIns="91440" bIns="45720" rtlCol="0" anchor="t">
            <a:noAutofit/>
          </a:bodyPr>
          <a:lstStyle/>
          <a:p>
            <a:pPr marL="0" indent="0">
              <a:lnSpc>
                <a:spcPct val="100000"/>
              </a:lnSpc>
              <a:spcBef>
                <a:spcPts val="0"/>
              </a:spcBef>
              <a:buNone/>
            </a:pPr>
            <a:endParaRPr lang="en-US" sz="2400" dirty="0">
              <a:latin typeface="Calibri Light"/>
              <a:ea typeface="Calibri" panose="020F0502020204030204"/>
              <a:cs typeface="Calibri" panose="020F0502020204030204"/>
            </a:endParaRPr>
          </a:p>
          <a:p>
            <a:pPr marL="0" indent="0">
              <a:lnSpc>
                <a:spcPct val="100000"/>
              </a:lnSpc>
              <a:spcBef>
                <a:spcPts val="0"/>
              </a:spcBef>
              <a:buNone/>
            </a:pPr>
            <a:endParaRPr lang="en-US" sz="2400" dirty="0">
              <a:latin typeface="Calibri Light"/>
              <a:ea typeface="Calibri" panose="020F0502020204030204"/>
              <a:cs typeface="Calibri" panose="020F0502020204030204"/>
            </a:endParaRPr>
          </a:p>
          <a:p>
            <a:pPr marL="0" indent="0">
              <a:lnSpc>
                <a:spcPct val="100000"/>
              </a:lnSpc>
              <a:spcBef>
                <a:spcPts val="0"/>
              </a:spcBef>
              <a:buNone/>
            </a:pPr>
            <a:endParaRPr lang="en-US" sz="1800" dirty="0">
              <a:latin typeface="Calibri Light"/>
              <a:ea typeface="Calibri" panose="020F0502020204030204"/>
              <a:cs typeface="Calibri" panose="020F0502020204030204"/>
            </a:endParaRPr>
          </a:p>
          <a:p>
            <a:pPr marL="0" indent="0">
              <a:lnSpc>
                <a:spcPct val="100000"/>
              </a:lnSpc>
              <a:spcBef>
                <a:spcPts val="0"/>
              </a:spcBef>
              <a:buNone/>
            </a:pP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b="1">
                <a:latin typeface="Calibri Light"/>
                <a:ea typeface="Calibri" panose="020F0502020204030204"/>
                <a:cs typeface="Calibri" panose="020F0502020204030204"/>
              </a:rPr>
              <a:t>Liz Davis, Producer</a:t>
            </a:r>
          </a:p>
          <a:p>
            <a:pPr marL="0" indent="0">
              <a:lnSpc>
                <a:spcPct val="100000"/>
              </a:lnSpc>
              <a:spcBef>
                <a:spcPts val="0"/>
              </a:spcBef>
              <a:buNone/>
            </a:pPr>
            <a:r>
              <a:rPr lang="en-US" sz="1800" dirty="0">
                <a:latin typeface="Calibri Light"/>
                <a:ea typeface="Calibri" panose="020F0502020204030204"/>
                <a:cs typeface="Calibri" panose="020F0502020204030204"/>
              </a:rPr>
              <a:t>Head of Secondary Curriculum and </a:t>
            </a:r>
            <a:r>
              <a:rPr lang="en-US" sz="1800">
                <a:latin typeface="Calibri Light"/>
                <a:ea typeface="Calibri" panose="020F0502020204030204"/>
                <a:cs typeface="Calibri" panose="020F0502020204030204"/>
              </a:rPr>
              <a:t>Partnerships</a:t>
            </a: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dirty="0">
                <a:latin typeface="Calibri Light"/>
                <a:ea typeface="Calibri" panose="020F0502020204030204"/>
                <a:cs typeface="Calibri" panose="020F0502020204030204"/>
                <a:hlinkClick r:id="rId2"/>
              </a:rPr>
              <a:t>liz.davis@alliancetheatre.org</a:t>
            </a:r>
            <a:r>
              <a:rPr lang="en-US" sz="1800" dirty="0">
                <a:latin typeface="Calibri Light"/>
                <a:ea typeface="Calibri" panose="020F0502020204030204"/>
                <a:cs typeface="Calibri" panose="020F0502020204030204"/>
              </a:rPr>
              <a:t> </a:t>
            </a:r>
            <a:endParaRPr lang="en-US" sz="1800">
              <a:latin typeface="Calibri Light"/>
              <a:ea typeface="Calibri"/>
              <a:cs typeface="Calibri"/>
            </a:endParaRPr>
          </a:p>
          <a:p>
            <a:pPr marL="0" indent="0">
              <a:lnSpc>
                <a:spcPct val="100000"/>
              </a:lnSpc>
              <a:spcBef>
                <a:spcPts val="0"/>
              </a:spcBef>
              <a:buNone/>
            </a:pP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b="1" dirty="0">
                <a:latin typeface="Calibri Light"/>
                <a:ea typeface="Calibri" panose="020F0502020204030204"/>
                <a:cs typeface="Calibri" panose="020F0502020204030204"/>
              </a:rPr>
              <a:t>Katie Wolff, Associate Producer </a:t>
            </a:r>
          </a:p>
          <a:p>
            <a:pPr marL="0" indent="0">
              <a:lnSpc>
                <a:spcPct val="100000"/>
              </a:lnSpc>
              <a:spcBef>
                <a:spcPts val="0"/>
              </a:spcBef>
              <a:buNone/>
            </a:pPr>
            <a:r>
              <a:rPr lang="en-US" sz="1800">
                <a:latin typeface="Calibri Light"/>
                <a:ea typeface="Calibri" panose="020F0502020204030204"/>
                <a:cs typeface="Calibri" panose="020F0502020204030204"/>
              </a:rPr>
              <a:t>Institute Program Coordinator </a:t>
            </a: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dirty="0">
                <a:latin typeface="Calibri Light"/>
                <a:ea typeface="Calibri" panose="020F0502020204030204"/>
                <a:cs typeface="Calibri" panose="020F0502020204030204"/>
                <a:hlinkClick r:id="rId3"/>
              </a:rPr>
              <a:t>katie.wolff@alliancetheatre.org</a:t>
            </a:r>
            <a:r>
              <a:rPr lang="en-US" sz="1800" dirty="0">
                <a:latin typeface="Calibri Light"/>
                <a:ea typeface="Calibri" panose="020F0502020204030204"/>
                <a:cs typeface="Calibri" panose="020F0502020204030204"/>
              </a:rPr>
              <a:t> </a:t>
            </a:r>
            <a:endParaRPr lang="en-US" sz="1800">
              <a:latin typeface="Calibri Light"/>
              <a:ea typeface="Calibri"/>
              <a:cs typeface="Calibri"/>
            </a:endParaRPr>
          </a:p>
          <a:p>
            <a:pPr marL="0" indent="0">
              <a:lnSpc>
                <a:spcPct val="100000"/>
              </a:lnSpc>
              <a:spcBef>
                <a:spcPts val="0"/>
              </a:spcBef>
              <a:buNone/>
            </a:pP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b="1">
                <a:latin typeface="Calibri Light"/>
                <a:ea typeface="Calibri" panose="020F0502020204030204"/>
                <a:cs typeface="Calibri" panose="020F0502020204030204"/>
              </a:rPr>
              <a:t>General Inquiries</a:t>
            </a:r>
            <a:endParaRPr lang="en-US" sz="1800">
              <a:latin typeface="Calibri Light"/>
              <a:ea typeface="Calibri Light"/>
              <a:cs typeface="Calibri Light"/>
            </a:endParaRPr>
          </a:p>
          <a:p>
            <a:pPr marL="0" indent="0">
              <a:lnSpc>
                <a:spcPct val="100000"/>
              </a:lnSpc>
              <a:spcBef>
                <a:spcPts val="0"/>
              </a:spcBef>
              <a:buNone/>
            </a:pPr>
            <a:r>
              <a:rPr lang="en-US" sz="1800" dirty="0">
                <a:latin typeface="Calibri Light"/>
                <a:ea typeface="Calibri" panose="020F0502020204030204"/>
                <a:cs typeface="Calibri" panose="020F0502020204030204"/>
                <a:hlinkClick r:id="rId2"/>
              </a:rPr>
              <a:t>poetryoutloud@alliancetheatre.org</a:t>
            </a:r>
            <a:endParaRPr lang="en-US" sz="1800" dirty="0">
              <a:latin typeface="Calibri Light"/>
              <a:ea typeface="Calibri Light"/>
              <a:cs typeface="Calibri Light"/>
            </a:endParaRPr>
          </a:p>
          <a:p>
            <a:pPr marL="0" indent="0">
              <a:buNone/>
            </a:pPr>
            <a:endParaRPr lang="en-US" dirty="0">
              <a:ea typeface="Calibri" panose="020F0502020204030204"/>
              <a:cs typeface="Calibri" panose="020F0502020204030204"/>
            </a:endParaRPr>
          </a:p>
        </p:txBody>
      </p:sp>
      <p:pic>
        <p:nvPicPr>
          <p:cNvPr id="6" name="Picture 5" descr="A black text on a white background&#10;&#10;AI-generated content may be incorrect.">
            <a:extLst>
              <a:ext uri="{FF2B5EF4-FFF2-40B4-BE49-F238E27FC236}">
                <a16:creationId xmlns:a16="http://schemas.microsoft.com/office/drawing/2014/main" id="{7D3B74B0-A28A-9A95-7BAD-7EBB5CFB300E}"/>
              </a:ext>
            </a:extLst>
          </p:cNvPr>
          <p:cNvPicPr>
            <a:picLocks noChangeAspect="1"/>
          </p:cNvPicPr>
          <p:nvPr/>
        </p:nvPicPr>
        <p:blipFill>
          <a:blip r:embed="rId4"/>
          <a:stretch>
            <a:fillRect/>
          </a:stretch>
        </p:blipFill>
        <p:spPr>
          <a:xfrm>
            <a:off x="2521220" y="1950776"/>
            <a:ext cx="1812431" cy="768094"/>
          </a:xfrm>
          <a:prstGeom prst="rect">
            <a:avLst/>
          </a:prstGeom>
        </p:spPr>
      </p:pic>
      <p:pic>
        <p:nvPicPr>
          <p:cNvPr id="8" name="Picture 7" descr="A black and white logo&#10;&#10;Description automatically generated">
            <a:extLst>
              <a:ext uri="{FF2B5EF4-FFF2-40B4-BE49-F238E27FC236}">
                <a16:creationId xmlns:a16="http://schemas.microsoft.com/office/drawing/2014/main" id="{B82BE6E1-86B7-0DE1-4CDE-59F50E13CAD8}"/>
              </a:ext>
            </a:extLst>
          </p:cNvPr>
          <p:cNvPicPr>
            <a:picLocks noChangeAspect="1"/>
          </p:cNvPicPr>
          <p:nvPr/>
        </p:nvPicPr>
        <p:blipFill>
          <a:blip r:embed="rId5"/>
          <a:stretch>
            <a:fillRect/>
          </a:stretch>
        </p:blipFill>
        <p:spPr>
          <a:xfrm>
            <a:off x="7959926" y="1948617"/>
            <a:ext cx="1611602" cy="893349"/>
          </a:xfrm>
          <a:prstGeom prst="rect">
            <a:avLst/>
          </a:prstGeom>
        </p:spPr>
      </p:pic>
      <p:sp>
        <p:nvSpPr>
          <p:cNvPr id="12" name="Content Placeholder 2">
            <a:extLst>
              <a:ext uri="{FF2B5EF4-FFF2-40B4-BE49-F238E27FC236}">
                <a16:creationId xmlns:a16="http://schemas.microsoft.com/office/drawing/2014/main" id="{DFB81174-F411-BAE5-DE7B-751CCE2A7834}"/>
              </a:ext>
            </a:extLst>
          </p:cNvPr>
          <p:cNvSpPr txBox="1">
            <a:spLocks/>
          </p:cNvSpPr>
          <p:nvPr/>
        </p:nvSpPr>
        <p:spPr>
          <a:xfrm>
            <a:off x="6172200" y="1825625"/>
            <a:ext cx="5181600" cy="4351338"/>
          </a:xfrm>
          <a:prstGeom prst="rect">
            <a:avLst/>
          </a:prstGeom>
          <a:ln>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2400" dirty="0">
              <a:latin typeface="Calibri Light"/>
              <a:ea typeface="Calibri" panose="020F0502020204030204"/>
              <a:cs typeface="Calibri" panose="020F0502020204030204"/>
            </a:endParaRPr>
          </a:p>
          <a:p>
            <a:pPr marL="0" indent="0">
              <a:lnSpc>
                <a:spcPct val="100000"/>
              </a:lnSpc>
              <a:spcBef>
                <a:spcPts val="0"/>
              </a:spcBef>
              <a:buFont typeface="Arial" panose="020B0604020202020204" pitchFamily="34" charset="0"/>
              <a:buNone/>
            </a:pPr>
            <a:endParaRPr lang="en-US" sz="2400" dirty="0">
              <a:latin typeface="Calibri Light"/>
              <a:ea typeface="Calibri" panose="020F0502020204030204"/>
              <a:cs typeface="Calibri" panose="020F0502020204030204"/>
            </a:endParaRPr>
          </a:p>
          <a:p>
            <a:pPr marL="0" indent="0">
              <a:lnSpc>
                <a:spcPct val="100000"/>
              </a:lnSpc>
              <a:spcBef>
                <a:spcPts val="0"/>
              </a:spcBef>
              <a:buFont typeface="Arial" panose="020B0604020202020204" pitchFamily="34" charset="0"/>
              <a:buNone/>
            </a:pPr>
            <a:endParaRPr lang="en-US" sz="2400" dirty="0">
              <a:latin typeface="Calibri Light"/>
              <a:ea typeface="Calibri" panose="020F0502020204030204"/>
              <a:cs typeface="Calibri" panose="020F0502020204030204"/>
            </a:endParaRPr>
          </a:p>
          <a:p>
            <a:pPr marL="0" indent="0">
              <a:lnSpc>
                <a:spcPct val="100000"/>
              </a:lnSpc>
              <a:spcBef>
                <a:spcPts val="0"/>
              </a:spcBef>
              <a:buNone/>
            </a:pP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b="1">
                <a:latin typeface="Calibri Light"/>
                <a:ea typeface="Calibri" panose="020F0502020204030204"/>
                <a:cs typeface="Calibri" panose="020F0502020204030204"/>
              </a:rPr>
              <a:t>Emily Yewell Volin</a:t>
            </a:r>
            <a:endParaRPr lang="en-US" sz="1800" b="1" dirty="0">
              <a:latin typeface="Calibri Light"/>
              <a:ea typeface="Calibri" panose="020F0502020204030204"/>
              <a:cs typeface="Calibri" panose="020F0502020204030204"/>
            </a:endParaRPr>
          </a:p>
          <a:p>
            <a:pPr marL="0" indent="0">
              <a:lnSpc>
                <a:spcPct val="100000"/>
              </a:lnSpc>
              <a:spcBef>
                <a:spcPts val="0"/>
              </a:spcBef>
              <a:buNone/>
            </a:pPr>
            <a:r>
              <a:rPr lang="en-US" sz="1800">
                <a:latin typeface="Calibri Light"/>
                <a:ea typeface="Calibri" panose="020F0502020204030204"/>
                <a:cs typeface="Calibri" panose="020F0502020204030204"/>
              </a:rPr>
              <a:t>Grants and Arts Education Program Manager </a:t>
            </a:r>
            <a:endParaRPr lang="en-US" sz="1800" dirty="0">
              <a:latin typeface="Calibri Light"/>
              <a:ea typeface="Calibri" panose="020F0502020204030204"/>
              <a:cs typeface="Calibri" panose="020F0502020204030204"/>
            </a:endParaRPr>
          </a:p>
          <a:p>
            <a:pPr marL="0" indent="0">
              <a:lnSpc>
                <a:spcPct val="100000"/>
              </a:lnSpc>
              <a:spcBef>
                <a:spcPts val="0"/>
              </a:spcBef>
              <a:buNone/>
            </a:pPr>
            <a:r>
              <a:rPr lang="en-US" sz="1800" dirty="0">
                <a:latin typeface="Calibri Light"/>
                <a:ea typeface="+mn-lt"/>
                <a:cs typeface="+mn-lt"/>
                <a:hlinkClick r:id="rId6"/>
              </a:rPr>
              <a:t>EVolin@Gaarts.org</a:t>
            </a:r>
            <a:r>
              <a:rPr lang="en-US" sz="1800" dirty="0">
                <a:latin typeface="Calibri Light"/>
                <a:ea typeface="+mn-lt"/>
                <a:cs typeface="+mn-lt"/>
              </a:rPr>
              <a:t> </a:t>
            </a:r>
            <a:endParaRPr lang="en-US" sz="1800" dirty="0">
              <a:latin typeface="Calibri Light"/>
            </a:endParaRPr>
          </a:p>
        </p:txBody>
      </p:sp>
    </p:spTree>
    <p:extLst>
      <p:ext uri="{BB962C8B-B14F-4D97-AF65-F5344CB8AC3E}">
        <p14:creationId xmlns:p14="http://schemas.microsoft.com/office/powerpoint/2010/main" val="12670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CCA4B-6387-707C-0FEA-DF0186CD2FD5}"/>
              </a:ext>
            </a:extLst>
          </p:cNvPr>
          <p:cNvSpPr>
            <a:spLocks noGrp="1"/>
          </p:cNvSpPr>
          <p:nvPr>
            <p:ph type="title"/>
          </p:nvPr>
        </p:nvSpPr>
        <p:spPr/>
        <p:txBody>
          <a:bodyPr/>
          <a:lstStyle/>
          <a:p>
            <a:pPr algn="ctr"/>
            <a:r>
              <a:rPr lang="en-US" dirty="0">
                <a:ea typeface="Calibri Light" panose="020F0302020204030204"/>
                <a:cs typeface="Calibri Light" panose="020F0302020204030204"/>
              </a:rPr>
              <a:t>Welcome // Georgia Council for the Arts</a:t>
            </a:r>
          </a:p>
        </p:txBody>
      </p:sp>
      <p:sp>
        <p:nvSpPr>
          <p:cNvPr id="7" name="Content Placeholder 6">
            <a:extLst>
              <a:ext uri="{FF2B5EF4-FFF2-40B4-BE49-F238E27FC236}">
                <a16:creationId xmlns:a16="http://schemas.microsoft.com/office/drawing/2014/main" id="{D5CD0985-F295-4020-AAFF-F3882835F775}"/>
              </a:ext>
            </a:extLst>
          </p:cNvPr>
          <p:cNvSpPr txBox="1">
            <a:spLocks noGrp="1"/>
          </p:cNvSpPr>
          <p:nvPr>
            <p:ph sz="half" idx="2"/>
          </p:nvPr>
        </p:nvSpPr>
        <p:spPr>
          <a:xfrm>
            <a:off x="370636" y="1404036"/>
            <a:ext cx="6702518"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mj-lt"/>
                <a:ea typeface="+mn-ea"/>
                <a:cs typeface="+mn-cs"/>
              </a:rPr>
              <a:t>GCA Mission</a:t>
            </a:r>
          </a:p>
          <a:p>
            <a:pPr marL="0" indent="0" defTabSz="457200">
              <a:lnSpc>
                <a:spcPct val="100000"/>
              </a:lnSpc>
              <a:spcBef>
                <a:spcPts val="0"/>
              </a:spcBef>
              <a:buNone/>
              <a:defRPr/>
            </a:pPr>
            <a:r>
              <a:rPr lang="en-US" sz="2200" dirty="0">
                <a:latin typeface="+mj-lt"/>
              </a:rPr>
              <a:t>To cultivate the growth of vibrant, thriving Georgia communities through the arts. </a:t>
            </a:r>
          </a:p>
        </p:txBody>
      </p:sp>
      <p:sp>
        <p:nvSpPr>
          <p:cNvPr id="8" name="TextBox 7">
            <a:extLst>
              <a:ext uri="{FF2B5EF4-FFF2-40B4-BE49-F238E27FC236}">
                <a16:creationId xmlns:a16="http://schemas.microsoft.com/office/drawing/2014/main" id="{D8F4ECA7-AD9D-46CA-B5E8-CE590D669073}"/>
              </a:ext>
            </a:extLst>
          </p:cNvPr>
          <p:cNvSpPr txBox="1"/>
          <p:nvPr/>
        </p:nvSpPr>
        <p:spPr>
          <a:xfrm>
            <a:off x="370636" y="2633632"/>
            <a:ext cx="6603906" cy="26930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mj-lt"/>
                <a:ea typeface="+mn-ea"/>
                <a:cs typeface="+mn-cs"/>
              </a:rPr>
              <a:t>GCA Goals</a:t>
            </a:r>
          </a:p>
          <a:p>
            <a:pPr marL="285750" lvl="0" indent="-285750" defTabSz="457200">
              <a:spcAft>
                <a:spcPts val="600"/>
              </a:spcAft>
              <a:buFont typeface="Arial" panose="020B0604020202020204" pitchFamily="34" charset="0"/>
              <a:buChar char="•"/>
              <a:defRPr/>
            </a:pPr>
            <a:r>
              <a:rPr lang="en-US" sz="2200" dirty="0">
                <a:latin typeface="+mj-lt"/>
              </a:rPr>
              <a:t>Expand economic development opportunities through the arts</a:t>
            </a:r>
          </a:p>
          <a:p>
            <a:pPr marL="285750" lvl="0" indent="-285750" defTabSz="457200">
              <a:spcAft>
                <a:spcPts val="600"/>
              </a:spcAft>
              <a:buFont typeface="Arial" panose="020B0604020202020204" pitchFamily="34" charset="0"/>
              <a:buChar char="•"/>
              <a:defRPr/>
            </a:pPr>
            <a:r>
              <a:rPr lang="en-US" sz="2200" dirty="0">
                <a:latin typeface="+mj-lt"/>
              </a:rPr>
              <a:t>Grow GCA’s services to new audiences and communities</a:t>
            </a:r>
          </a:p>
          <a:p>
            <a:pPr marL="285750" lvl="0" indent="-285750" defTabSz="457200">
              <a:spcAft>
                <a:spcPts val="600"/>
              </a:spcAft>
              <a:buFont typeface="Arial" panose="020B0604020202020204" pitchFamily="34" charset="0"/>
              <a:buChar char="•"/>
              <a:defRPr/>
            </a:pPr>
            <a:r>
              <a:rPr lang="en-US" sz="2200" dirty="0">
                <a:latin typeface="+mj-lt"/>
              </a:rPr>
              <a:t>Utilize arts to fortify education in the state</a:t>
            </a:r>
          </a:p>
          <a:p>
            <a:pPr marL="285750" lvl="0" indent="-285750" defTabSz="457200">
              <a:spcAft>
                <a:spcPts val="600"/>
              </a:spcAft>
              <a:buFont typeface="Arial" panose="020B0604020202020204" pitchFamily="34" charset="0"/>
              <a:buChar char="•"/>
              <a:defRPr/>
            </a:pPr>
            <a:r>
              <a:rPr lang="en-US" sz="2200" dirty="0">
                <a:latin typeface="+mj-lt"/>
              </a:rPr>
              <a:t>Strengthen the arts sector</a:t>
            </a:r>
          </a:p>
        </p:txBody>
      </p:sp>
      <p:pic>
        <p:nvPicPr>
          <p:cNvPr id="17" name="Picture 16">
            <a:extLst>
              <a:ext uri="{FF2B5EF4-FFF2-40B4-BE49-F238E27FC236}">
                <a16:creationId xmlns:a16="http://schemas.microsoft.com/office/drawing/2014/main" id="{71F401DF-5D4E-40EB-9DA6-CCB5D1A6B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051" y="2434248"/>
            <a:ext cx="3762961" cy="1976157"/>
          </a:xfrm>
          <a:prstGeom prst="rect">
            <a:avLst/>
          </a:prstGeom>
        </p:spPr>
      </p:pic>
      <p:sp>
        <p:nvSpPr>
          <p:cNvPr id="18" name="TextBox 17">
            <a:extLst>
              <a:ext uri="{FF2B5EF4-FFF2-40B4-BE49-F238E27FC236}">
                <a16:creationId xmlns:a16="http://schemas.microsoft.com/office/drawing/2014/main" id="{A5C43702-93F3-4A6D-88AB-986BEA9A910B}"/>
              </a:ext>
            </a:extLst>
          </p:cNvPr>
          <p:cNvSpPr txBox="1"/>
          <p:nvPr/>
        </p:nvSpPr>
        <p:spPr>
          <a:xfrm>
            <a:off x="7584141" y="4595071"/>
            <a:ext cx="3762961" cy="523220"/>
          </a:xfrm>
          <a:prstGeom prst="rect">
            <a:avLst/>
          </a:prstGeom>
          <a:noFill/>
        </p:spPr>
        <p:txBody>
          <a:bodyPr wrap="square" rtlCol="0">
            <a:spAutoFit/>
          </a:bodyPr>
          <a:lstStyle/>
          <a:p>
            <a:pPr algn="ctr"/>
            <a:r>
              <a:rPr lang="en-US" sz="2800" b="1" dirty="0">
                <a:latin typeface="+mj-lt"/>
              </a:rPr>
              <a:t>gaarts.org</a:t>
            </a:r>
          </a:p>
        </p:txBody>
      </p:sp>
      <p:sp>
        <p:nvSpPr>
          <p:cNvPr id="19" name="Content Placeholder 6">
            <a:extLst>
              <a:ext uri="{FF2B5EF4-FFF2-40B4-BE49-F238E27FC236}">
                <a16:creationId xmlns:a16="http://schemas.microsoft.com/office/drawing/2014/main" id="{818B7A97-8B03-4D7E-982E-6FDCE8C40E5E}"/>
              </a:ext>
            </a:extLst>
          </p:cNvPr>
          <p:cNvSpPr txBox="1">
            <a:spLocks/>
          </p:cNvSpPr>
          <p:nvPr/>
        </p:nvSpPr>
        <p:spPr>
          <a:xfrm>
            <a:off x="469247" y="5448277"/>
            <a:ext cx="6916804" cy="1107996"/>
          </a:xfrm>
          <a:prstGeom prst="rect">
            <a:avLst/>
          </a:prstGeom>
          <a:noFill/>
          <a:ln>
            <a:no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None/>
              <a:defRPr/>
            </a:pPr>
            <a:r>
              <a:rPr lang="en-US" sz="2200" i="1" dirty="0">
                <a:latin typeface="+mj-lt"/>
              </a:rPr>
              <a:t>GCA is a strategic arm of the Georgia Department of Economic Development (</a:t>
            </a:r>
            <a:r>
              <a:rPr lang="en-US" sz="2200" i="1" dirty="0" err="1">
                <a:latin typeface="+mj-lt"/>
              </a:rPr>
              <a:t>GDEcD</a:t>
            </a:r>
            <a:r>
              <a:rPr lang="en-US" sz="2200" i="1" dirty="0">
                <a:latin typeface="+mj-lt"/>
              </a:rPr>
              <a:t>), the State of Georgia's marketing and sales arm. </a:t>
            </a:r>
          </a:p>
        </p:txBody>
      </p:sp>
    </p:spTree>
    <p:extLst>
      <p:ext uri="{BB962C8B-B14F-4D97-AF65-F5344CB8AC3E}">
        <p14:creationId xmlns:p14="http://schemas.microsoft.com/office/powerpoint/2010/main" val="372779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D8D6-3254-3E6B-5A1A-C96CB2C37784}"/>
              </a:ext>
            </a:extLst>
          </p:cNvPr>
          <p:cNvSpPr>
            <a:spLocks noGrp="1"/>
          </p:cNvSpPr>
          <p:nvPr>
            <p:ph type="title"/>
          </p:nvPr>
        </p:nvSpPr>
        <p:spPr/>
        <p:txBody>
          <a:bodyPr/>
          <a:lstStyle/>
          <a:p>
            <a:pPr algn="ctr"/>
            <a:r>
              <a:rPr lang="en-US">
                <a:ea typeface="Calibri Light"/>
                <a:cs typeface="Calibri Light"/>
              </a:rPr>
              <a:t>Welcome // Alliance Theatre</a:t>
            </a:r>
          </a:p>
        </p:txBody>
      </p:sp>
      <p:sp>
        <p:nvSpPr>
          <p:cNvPr id="3" name="Content Placeholder 2">
            <a:extLst>
              <a:ext uri="{FF2B5EF4-FFF2-40B4-BE49-F238E27FC236}">
                <a16:creationId xmlns:a16="http://schemas.microsoft.com/office/drawing/2014/main" id="{7E1B03E7-8FBA-FE84-C992-79DC38B15354}"/>
              </a:ext>
            </a:extLst>
          </p:cNvPr>
          <p:cNvSpPr>
            <a:spLocks noGrp="1"/>
          </p:cNvSpPr>
          <p:nvPr>
            <p:ph sz="half" idx="1"/>
          </p:nvPr>
        </p:nvSpPr>
        <p:spPr/>
        <p:txBody>
          <a:bodyPr vert="horz" lIns="91440" tIns="45720" rIns="91440" bIns="45720" rtlCol="0" anchor="t">
            <a:normAutofit fontScale="85000" lnSpcReduction="20000"/>
          </a:bodyPr>
          <a:lstStyle/>
          <a:p>
            <a:pPr marL="0" indent="0">
              <a:lnSpc>
                <a:spcPct val="110000"/>
              </a:lnSpc>
              <a:spcBef>
                <a:spcPts val="0"/>
              </a:spcBef>
              <a:buNone/>
            </a:pPr>
            <a:r>
              <a:rPr lang="en-US" sz="2200" b="1" dirty="0">
                <a:latin typeface="Calibri Light"/>
                <a:ea typeface="Calibri Light"/>
                <a:cs typeface="Calibri Light"/>
              </a:rPr>
              <a:t>Mission </a:t>
            </a:r>
            <a:endParaRPr lang="en-US" dirty="0">
              <a:ea typeface="Calibri" panose="020F0502020204030204"/>
              <a:cs typeface="Calibri" panose="020F0502020204030204"/>
            </a:endParaRPr>
          </a:p>
          <a:p>
            <a:pPr marL="0" indent="0">
              <a:lnSpc>
                <a:spcPct val="110000"/>
              </a:lnSpc>
              <a:spcBef>
                <a:spcPts val="0"/>
              </a:spcBef>
              <a:buNone/>
            </a:pPr>
            <a:r>
              <a:rPr lang="en-US" sz="2200" dirty="0">
                <a:latin typeface="Calibri Light"/>
                <a:ea typeface="Calibri Light"/>
                <a:cs typeface="Calibri Light"/>
              </a:rPr>
              <a:t>The Alliance Theatre is Atlanta’s national theater, expanding hearts and minds onstage and off. </a:t>
            </a:r>
            <a:endParaRPr lang="en-US">
              <a:ea typeface="Calibri" panose="020F0502020204030204"/>
              <a:cs typeface="Calibri" panose="020F0502020204030204"/>
            </a:endParaRPr>
          </a:p>
          <a:p>
            <a:pPr marL="0" indent="0">
              <a:lnSpc>
                <a:spcPct val="110000"/>
              </a:lnSpc>
              <a:spcBef>
                <a:spcPts val="0"/>
              </a:spcBef>
              <a:buNone/>
            </a:pPr>
            <a:endParaRPr lang="en-US" sz="2200" b="1" dirty="0">
              <a:latin typeface="Calibri Light"/>
              <a:ea typeface="Calibri Light"/>
              <a:cs typeface="Calibri Light"/>
            </a:endParaRPr>
          </a:p>
          <a:p>
            <a:pPr marL="0" indent="0">
              <a:lnSpc>
                <a:spcPct val="110000"/>
              </a:lnSpc>
              <a:spcBef>
                <a:spcPts val="0"/>
              </a:spcBef>
              <a:buNone/>
            </a:pPr>
            <a:r>
              <a:rPr lang="en-US" sz="2200" b="1" dirty="0">
                <a:latin typeface="Calibri Light"/>
                <a:ea typeface="Calibri Light"/>
                <a:cs typeface="Calibri Light"/>
              </a:rPr>
              <a:t>Program Goals </a:t>
            </a:r>
            <a:endParaRPr lang="en-US" dirty="0"/>
          </a:p>
          <a:p>
            <a:pPr marL="0" indent="0">
              <a:lnSpc>
                <a:spcPct val="110000"/>
              </a:lnSpc>
              <a:spcBef>
                <a:spcPts val="0"/>
              </a:spcBef>
              <a:buNone/>
            </a:pPr>
            <a:r>
              <a:rPr lang="en-US" sz="2200" dirty="0">
                <a:latin typeface="Calibri Light"/>
                <a:ea typeface="Calibri Light"/>
                <a:cs typeface="Calibri Light"/>
              </a:rPr>
              <a:t>The Alliance delivers powerful programming that challenges adult and youth audiences to think critically and care deeply. </a:t>
            </a:r>
            <a:endParaRPr lang="en-US" dirty="0">
              <a:latin typeface="Calibri" panose="020F0502020204030204"/>
              <a:ea typeface="Calibri" panose="020F0502020204030204"/>
              <a:cs typeface="Calibri" panose="020F0502020204030204"/>
            </a:endParaRPr>
          </a:p>
          <a:p>
            <a:pPr marL="0" indent="0">
              <a:lnSpc>
                <a:spcPct val="110000"/>
              </a:lnSpc>
              <a:spcBef>
                <a:spcPts val="0"/>
              </a:spcBef>
              <a:buNone/>
            </a:pPr>
            <a:endParaRPr lang="en-US" sz="2200" b="1" dirty="0">
              <a:latin typeface="Calibri Light"/>
              <a:ea typeface="Calibri Light"/>
              <a:cs typeface="Calibri Light"/>
            </a:endParaRPr>
          </a:p>
          <a:p>
            <a:pPr marL="0" indent="0">
              <a:lnSpc>
                <a:spcPct val="110000"/>
              </a:lnSpc>
              <a:spcBef>
                <a:spcPts val="0"/>
              </a:spcBef>
              <a:buNone/>
            </a:pPr>
            <a:r>
              <a:rPr lang="en-US" sz="2200" b="1" dirty="0">
                <a:latin typeface="Calibri Light"/>
                <a:ea typeface="Calibri Light"/>
                <a:cs typeface="Calibri Light"/>
              </a:rPr>
              <a:t>Institute </a:t>
            </a:r>
          </a:p>
          <a:p>
            <a:pPr marL="0" indent="0">
              <a:lnSpc>
                <a:spcPct val="110000"/>
              </a:lnSpc>
              <a:spcBef>
                <a:spcPts val="0"/>
              </a:spcBef>
              <a:buNone/>
            </a:pPr>
            <a:r>
              <a:rPr lang="en-US" sz="2200" dirty="0">
                <a:latin typeface="Calibri Light"/>
                <a:ea typeface="Calibri Light"/>
                <a:cs typeface="Calibri Light"/>
              </a:rPr>
              <a:t>A branch of the organization's robust education department, the Alliance Theatre Institute partners with school districts and schools to deliver professional learning for educators and arts integrated or theater-based instruction for students.</a:t>
            </a:r>
            <a:endParaRPr lang="en-US">
              <a:ea typeface="Calibri"/>
              <a:cs typeface="Calibri"/>
            </a:endParaRPr>
          </a:p>
        </p:txBody>
      </p:sp>
      <p:pic>
        <p:nvPicPr>
          <p:cNvPr id="10" name="Picture 9" descr="A person and a child laughing&#10;&#10;AI-generated content may be incorrect.">
            <a:extLst>
              <a:ext uri="{FF2B5EF4-FFF2-40B4-BE49-F238E27FC236}">
                <a16:creationId xmlns:a16="http://schemas.microsoft.com/office/drawing/2014/main" id="{ECD9FE8E-6002-6119-090F-A2AFE4DF878A}"/>
              </a:ext>
            </a:extLst>
          </p:cNvPr>
          <p:cNvPicPr>
            <a:picLocks noChangeAspect="1"/>
          </p:cNvPicPr>
          <p:nvPr/>
        </p:nvPicPr>
        <p:blipFill>
          <a:blip r:embed="rId2"/>
          <a:stretch>
            <a:fillRect/>
          </a:stretch>
        </p:blipFill>
        <p:spPr>
          <a:xfrm>
            <a:off x="6554483" y="1819185"/>
            <a:ext cx="4426073" cy="4360557"/>
          </a:xfrm>
          <a:prstGeom prst="rect">
            <a:avLst/>
          </a:prstGeom>
        </p:spPr>
      </p:pic>
    </p:spTree>
    <p:extLst>
      <p:ext uri="{BB962C8B-B14F-4D97-AF65-F5344CB8AC3E}">
        <p14:creationId xmlns:p14="http://schemas.microsoft.com/office/powerpoint/2010/main" val="249138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C13D-E940-A717-1481-23609F9D018A}"/>
              </a:ext>
            </a:extLst>
          </p:cNvPr>
          <p:cNvSpPr>
            <a:spLocks noGrp="1"/>
          </p:cNvSpPr>
          <p:nvPr>
            <p:ph type="title"/>
          </p:nvPr>
        </p:nvSpPr>
        <p:spPr/>
        <p:txBody>
          <a:bodyPr/>
          <a:lstStyle/>
          <a:p>
            <a:pPr algn="ctr"/>
            <a:r>
              <a:rPr lang="en-US">
                <a:ea typeface="Calibri Light"/>
                <a:cs typeface="Calibri Light"/>
              </a:rPr>
              <a:t>What is Poetry Out Loud?</a:t>
            </a:r>
          </a:p>
        </p:txBody>
      </p:sp>
      <p:sp>
        <p:nvSpPr>
          <p:cNvPr id="3" name="Content Placeholder 2">
            <a:extLst>
              <a:ext uri="{FF2B5EF4-FFF2-40B4-BE49-F238E27FC236}">
                <a16:creationId xmlns:a16="http://schemas.microsoft.com/office/drawing/2014/main" id="{C41A7D6B-15B1-8A48-588B-A6E20C878D73}"/>
              </a:ext>
            </a:extLst>
          </p:cNvPr>
          <p:cNvSpPr>
            <a:spLocks noGrp="1"/>
          </p:cNvSpPr>
          <p:nvPr>
            <p:ph idx="1"/>
          </p:nvPr>
        </p:nvSpPr>
        <p:spPr/>
        <p:txBody>
          <a:bodyPr vert="horz" lIns="91440" tIns="45720" rIns="91440" bIns="45720" rtlCol="0" anchor="t">
            <a:normAutofit/>
          </a:bodyPr>
          <a:lstStyle/>
          <a:p>
            <a:pPr marL="0" indent="0">
              <a:buNone/>
            </a:pPr>
            <a:r>
              <a:rPr lang="en-US" sz="2200">
                <a:latin typeface="Calibri Light"/>
                <a:ea typeface="+mn-lt"/>
                <a:cs typeface="+mn-lt"/>
              </a:rPr>
              <a:t>Poetry Out Loud® lifts poetry off the page, creating community and connection. Since the program began in 2005, more than 4.5 million high school students have participated in this dynamic poetry recitation competition. Poetry Out Loud can help students improve public speaking skills, build confidence, and grow their appreciation for poetry. </a:t>
            </a:r>
            <a:endParaRPr lang="en-US" sz="2200">
              <a:latin typeface="Calibri Light"/>
              <a:ea typeface="Calibri Light"/>
              <a:cs typeface="Calibri Light"/>
            </a:endParaRPr>
          </a:p>
          <a:p>
            <a:pPr marL="0" indent="0">
              <a:buNone/>
            </a:pPr>
            <a:r>
              <a:rPr lang="en-US" sz="2200">
                <a:latin typeface="Calibri Light"/>
                <a:ea typeface="+mn-lt"/>
                <a:cs typeface="+mn-lt"/>
              </a:rPr>
              <a:t>In recognition of America’s 250th anniversary in 2026, the 2025-2026 Poetry Out Loud program will focus on poems that celebrate the rich tapestry of American history and culture. </a:t>
            </a:r>
            <a:endParaRPr lang="en-US" sz="2200">
              <a:latin typeface="Calibri Light"/>
              <a:ea typeface="Calibri Light"/>
              <a:cs typeface="Calibri Light"/>
            </a:endParaRPr>
          </a:p>
          <a:p>
            <a:pPr marL="0" indent="0">
              <a:buNone/>
            </a:pPr>
            <a:r>
              <a:rPr lang="en-US" sz="2200">
                <a:latin typeface="Calibri Light"/>
                <a:ea typeface="+mn-lt"/>
                <a:cs typeface="+mn-lt"/>
              </a:rPr>
              <a:t>An updated list of poems for this year’s competition is available at </a:t>
            </a:r>
            <a:r>
              <a:rPr lang="en-US" sz="2200" dirty="0">
                <a:latin typeface="Calibri Light"/>
                <a:ea typeface="+mn-lt"/>
                <a:cs typeface="+mn-lt"/>
                <a:hlinkClick r:id="rId2"/>
              </a:rPr>
              <a:t>PoetryOutLoud.org</a:t>
            </a:r>
            <a:r>
              <a:rPr lang="en-US" sz="2200">
                <a:latin typeface="Calibri Light"/>
                <a:ea typeface="+mn-lt"/>
                <a:cs typeface="+mn-lt"/>
              </a:rPr>
              <a:t>. </a:t>
            </a:r>
            <a:endParaRPr lang="en-US" sz="2200">
              <a:latin typeface="Calibri Light"/>
              <a:ea typeface="Calibri Light"/>
              <a:cs typeface="Calibri Light"/>
            </a:endParaRPr>
          </a:p>
          <a:p>
            <a:pPr marL="0" indent="0">
              <a:buNone/>
            </a:pPr>
            <a:r>
              <a:rPr lang="en-US" sz="2200">
                <a:latin typeface="Calibri Light"/>
                <a:ea typeface="+mn-lt"/>
                <a:cs typeface="+mn-lt"/>
              </a:rPr>
              <a:t>An initiative of the National Endowment for the Arts, Poetry Out Loud is administered at the state level by the state and jurisdictional arts agencies and free educational materials for teachers and organizers. Poetry Out Loud is managed in partnership with Mid Atlantic Arts.</a:t>
            </a:r>
            <a:endParaRPr lang="en-US" sz="2200">
              <a:latin typeface="Calibri Light"/>
              <a:ea typeface="Calibri Light"/>
              <a:cs typeface="Calibri Light"/>
            </a:endParaRPr>
          </a:p>
        </p:txBody>
      </p:sp>
    </p:spTree>
    <p:extLst>
      <p:ext uri="{BB962C8B-B14F-4D97-AF65-F5344CB8AC3E}">
        <p14:creationId xmlns:p14="http://schemas.microsoft.com/office/powerpoint/2010/main" val="370260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D5B0-BB14-7954-0F3A-927EB767C28E}"/>
              </a:ext>
            </a:extLst>
          </p:cNvPr>
          <p:cNvSpPr>
            <a:spLocks noGrp="1"/>
          </p:cNvSpPr>
          <p:nvPr>
            <p:ph type="title"/>
          </p:nvPr>
        </p:nvSpPr>
        <p:spPr/>
        <p:txBody>
          <a:bodyPr/>
          <a:lstStyle/>
          <a:p>
            <a:pPr algn="ctr"/>
            <a:r>
              <a:rPr lang="en-US">
                <a:ea typeface="Calibri Light"/>
                <a:cs typeface="Calibri Light"/>
              </a:rPr>
              <a:t>Poetry Out Loud Structure </a:t>
            </a:r>
          </a:p>
        </p:txBody>
      </p:sp>
      <p:graphicFrame>
        <p:nvGraphicFramePr>
          <p:cNvPr id="4" name="Content Placeholder 3">
            <a:extLst>
              <a:ext uri="{FF2B5EF4-FFF2-40B4-BE49-F238E27FC236}">
                <a16:creationId xmlns:a16="http://schemas.microsoft.com/office/drawing/2014/main" id="{FB838F09-AD0F-2053-D11A-A8733DA115F5}"/>
              </a:ext>
            </a:extLst>
          </p:cNvPr>
          <p:cNvGraphicFramePr>
            <a:graphicFrameLocks noGrp="1"/>
          </p:cNvGraphicFramePr>
          <p:nvPr>
            <p:ph idx="1"/>
            <p:extLst>
              <p:ext uri="{D42A27DB-BD31-4B8C-83A1-F6EECF244321}">
                <p14:modId xmlns:p14="http://schemas.microsoft.com/office/powerpoint/2010/main" val="1814997884"/>
              </p:ext>
            </p:extLst>
          </p:nvPr>
        </p:nvGraphicFramePr>
        <p:xfrm>
          <a:off x="838200" y="1825625"/>
          <a:ext cx="10515600" cy="218718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0045395"/>
                    </a:ext>
                  </a:extLst>
                </a:gridCol>
                <a:gridCol w="2628900">
                  <a:extLst>
                    <a:ext uri="{9D8B030D-6E8A-4147-A177-3AD203B41FA5}">
                      <a16:colId xmlns:a16="http://schemas.microsoft.com/office/drawing/2014/main" val="3075134415"/>
                    </a:ext>
                  </a:extLst>
                </a:gridCol>
                <a:gridCol w="2628900">
                  <a:extLst>
                    <a:ext uri="{9D8B030D-6E8A-4147-A177-3AD203B41FA5}">
                      <a16:colId xmlns:a16="http://schemas.microsoft.com/office/drawing/2014/main" val="2541371416"/>
                    </a:ext>
                  </a:extLst>
                </a:gridCol>
                <a:gridCol w="2628900">
                  <a:extLst>
                    <a:ext uri="{9D8B030D-6E8A-4147-A177-3AD203B41FA5}">
                      <a16:colId xmlns:a16="http://schemas.microsoft.com/office/drawing/2014/main" val="2773314795"/>
                    </a:ext>
                  </a:extLst>
                </a:gridCol>
              </a:tblGrid>
              <a:tr h="2187189">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79758855"/>
                  </a:ext>
                </a:extLst>
              </a:tr>
            </a:tbl>
          </a:graphicData>
        </a:graphic>
      </p:graphicFrame>
      <p:sp>
        <p:nvSpPr>
          <p:cNvPr id="5" name="TextBox 4">
            <a:extLst>
              <a:ext uri="{FF2B5EF4-FFF2-40B4-BE49-F238E27FC236}">
                <a16:creationId xmlns:a16="http://schemas.microsoft.com/office/drawing/2014/main" id="{DE0CDAB1-9EDA-A614-574C-8956FE8130CF}"/>
              </a:ext>
            </a:extLst>
          </p:cNvPr>
          <p:cNvSpPr txBox="1"/>
          <p:nvPr/>
        </p:nvSpPr>
        <p:spPr>
          <a:xfrm>
            <a:off x="852846" y="1907801"/>
            <a:ext cx="2526225"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Calibri Light"/>
                <a:ea typeface="Calibri"/>
                <a:cs typeface="Calibri"/>
              </a:rPr>
              <a:t>Local Contests</a:t>
            </a:r>
            <a:endParaRPr lang="en-US" dirty="0"/>
          </a:p>
          <a:p>
            <a:pPr algn="ctr"/>
            <a:endParaRPr lang="en-US" sz="1400" dirty="0">
              <a:latin typeface="Calibri Light"/>
              <a:ea typeface="Calibri"/>
              <a:cs typeface="Calibri"/>
            </a:endParaRPr>
          </a:p>
          <a:p>
            <a:pPr algn="ctr"/>
            <a:r>
              <a:rPr lang="en-US" sz="1400" dirty="0">
                <a:latin typeface="Calibri Light"/>
                <a:ea typeface="Calibri"/>
                <a:cs typeface="Calibri"/>
              </a:rPr>
              <a:t>occur at registered school &amp; community sites </a:t>
            </a:r>
            <a:endParaRPr lang="en-US">
              <a:latin typeface="Calibri" panose="020F0502020204030204"/>
              <a:ea typeface="Calibri"/>
              <a:cs typeface="Calibri"/>
            </a:endParaRP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r>
              <a:rPr lang="en-US" sz="1400" b="1">
                <a:latin typeface="Calibri Light"/>
                <a:ea typeface="Calibri"/>
                <a:cs typeface="Calibri"/>
              </a:rPr>
              <a:t>deadline: by Friday, January 23</a:t>
            </a:r>
            <a:endParaRPr lang="en-US" sz="2200" b="1">
              <a:latin typeface="Calibri Light"/>
              <a:ea typeface="Calibri" panose="020F0502020204030204"/>
              <a:cs typeface="Calibri" panose="020F0502020204030204"/>
            </a:endParaRPr>
          </a:p>
        </p:txBody>
      </p:sp>
      <p:sp>
        <p:nvSpPr>
          <p:cNvPr id="3" name="TextBox 2">
            <a:extLst>
              <a:ext uri="{FF2B5EF4-FFF2-40B4-BE49-F238E27FC236}">
                <a16:creationId xmlns:a16="http://schemas.microsoft.com/office/drawing/2014/main" id="{AE93926B-3DBF-CBC9-1786-6BA2D2E48D06}"/>
              </a:ext>
            </a:extLst>
          </p:cNvPr>
          <p:cNvSpPr txBox="1"/>
          <p:nvPr/>
        </p:nvSpPr>
        <p:spPr>
          <a:xfrm>
            <a:off x="3524224" y="1907800"/>
            <a:ext cx="2473674"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Calibri Light"/>
                <a:ea typeface="Calibri"/>
                <a:cs typeface="Calibri"/>
              </a:rPr>
              <a:t>Regional Contests</a:t>
            </a:r>
          </a:p>
          <a:p>
            <a:pPr algn="ctr"/>
            <a:endParaRPr lang="en-US" sz="1400" dirty="0">
              <a:latin typeface="Calibri Light"/>
              <a:ea typeface="Calibri"/>
              <a:cs typeface="Calibri"/>
            </a:endParaRPr>
          </a:p>
          <a:p>
            <a:pPr algn="ctr"/>
            <a:r>
              <a:rPr lang="en-US" sz="1400">
                <a:latin typeface="Calibri Light"/>
                <a:ea typeface="Calibri"/>
                <a:cs typeface="Calibri"/>
              </a:rPr>
              <a:t>in-person on Friday, February 6 and/or Saturday, February 7</a:t>
            </a:r>
            <a:endParaRPr lang="en-US" sz="1400" dirty="0">
              <a:latin typeface="Calibri Light"/>
              <a:ea typeface="Calibri"/>
              <a:cs typeface="Calibri"/>
            </a:endParaRPr>
          </a:p>
          <a:p>
            <a:pPr algn="ctr"/>
            <a:endParaRPr lang="en-US" sz="1400" dirty="0">
              <a:latin typeface="Calibri Light"/>
              <a:ea typeface="Calibri"/>
              <a:cs typeface="Calibri"/>
            </a:endParaRPr>
          </a:p>
          <a:p>
            <a:pPr algn="ctr"/>
            <a:r>
              <a:rPr lang="en-US" sz="1400">
                <a:latin typeface="Calibri Light"/>
                <a:ea typeface="Calibri"/>
                <a:cs typeface="Calibri"/>
              </a:rPr>
              <a:t>virtual on Tuesday, February 10</a:t>
            </a:r>
            <a:endParaRPr lang="en-US" sz="1400" dirty="0">
              <a:latin typeface="Calibri Light"/>
              <a:ea typeface="Calibri"/>
              <a:cs typeface="Calibri"/>
            </a:endParaRPr>
          </a:p>
          <a:p>
            <a:pPr algn="ctr"/>
            <a:endParaRPr lang="en-US" sz="1400" dirty="0">
              <a:latin typeface="Calibri Light"/>
              <a:ea typeface="Calibri"/>
              <a:cs typeface="Calibri"/>
            </a:endParaRPr>
          </a:p>
          <a:p>
            <a:pPr algn="ctr"/>
            <a:endParaRPr lang="en-US" sz="1400" b="1" dirty="0">
              <a:latin typeface="Calibri Light"/>
              <a:ea typeface="Calibri"/>
              <a:cs typeface="Calibri"/>
            </a:endParaRPr>
          </a:p>
          <a:p>
            <a:pPr algn="ctr"/>
            <a:r>
              <a:rPr lang="en-US" sz="1400" b="1">
                <a:latin typeface="Calibri Light"/>
                <a:ea typeface="Calibri"/>
                <a:cs typeface="Calibri"/>
              </a:rPr>
              <a:t>details to be announced</a:t>
            </a:r>
            <a:endParaRPr lang="en-US" sz="1400" b="1" dirty="0">
              <a:latin typeface="Calibri Light"/>
              <a:ea typeface="Calibri"/>
              <a:cs typeface="Calibri"/>
            </a:endParaRPr>
          </a:p>
        </p:txBody>
      </p:sp>
      <p:sp>
        <p:nvSpPr>
          <p:cNvPr id="6" name="TextBox 5">
            <a:extLst>
              <a:ext uri="{FF2B5EF4-FFF2-40B4-BE49-F238E27FC236}">
                <a16:creationId xmlns:a16="http://schemas.microsoft.com/office/drawing/2014/main" id="{1FFAF043-D13F-BE51-EDD5-002C1E2A855D}"/>
              </a:ext>
            </a:extLst>
          </p:cNvPr>
          <p:cNvSpPr txBox="1"/>
          <p:nvPr/>
        </p:nvSpPr>
        <p:spPr>
          <a:xfrm>
            <a:off x="6169327" y="1907800"/>
            <a:ext cx="2473674"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Calibri Light"/>
                <a:ea typeface="Calibri"/>
                <a:cs typeface="Calibri"/>
              </a:rPr>
              <a:t>State Final</a:t>
            </a:r>
          </a:p>
          <a:p>
            <a:pPr algn="ctr"/>
            <a:endParaRPr lang="en-US" sz="1400" dirty="0">
              <a:latin typeface="Calibri Light"/>
              <a:ea typeface="Calibri"/>
              <a:cs typeface="Calibri"/>
            </a:endParaRPr>
          </a:p>
          <a:p>
            <a:pPr algn="ctr"/>
            <a:r>
              <a:rPr lang="en-US" sz="1400" dirty="0">
                <a:latin typeface="Calibri Light"/>
                <a:ea typeface="Calibri"/>
                <a:cs typeface="Calibri"/>
              </a:rPr>
              <a:t>occur on the Alliance Theatre's Goizueta Stage for Youth &amp; </a:t>
            </a:r>
            <a:r>
              <a:rPr lang="en-US" sz="1400">
                <a:latin typeface="Calibri Light"/>
                <a:ea typeface="Calibri"/>
                <a:cs typeface="Calibri"/>
              </a:rPr>
              <a:t>Families on Friday, March 6</a:t>
            </a: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r>
              <a:rPr lang="en-US" sz="1400" b="1">
                <a:latin typeface="Calibri Light"/>
                <a:ea typeface="Calibri"/>
                <a:cs typeface="Calibri"/>
              </a:rPr>
              <a:t>details to be announced</a:t>
            </a:r>
            <a:endParaRPr lang="en-US" sz="1400" b="1" dirty="0">
              <a:latin typeface="Calibri Light"/>
              <a:ea typeface="Calibri"/>
              <a:cs typeface="Calibri"/>
            </a:endParaRPr>
          </a:p>
        </p:txBody>
      </p:sp>
      <p:sp>
        <p:nvSpPr>
          <p:cNvPr id="7" name="TextBox 6">
            <a:extLst>
              <a:ext uri="{FF2B5EF4-FFF2-40B4-BE49-F238E27FC236}">
                <a16:creationId xmlns:a16="http://schemas.microsoft.com/office/drawing/2014/main" id="{E9D6279D-8CCD-6679-0D5B-CA9CC27E12B6}"/>
              </a:ext>
            </a:extLst>
          </p:cNvPr>
          <p:cNvSpPr txBox="1"/>
          <p:nvPr/>
        </p:nvSpPr>
        <p:spPr>
          <a:xfrm>
            <a:off x="8788155" y="1907800"/>
            <a:ext cx="2473674"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Calibri Light"/>
                <a:ea typeface="Calibri"/>
                <a:cs typeface="Calibri"/>
              </a:rPr>
              <a:t>National Finals</a:t>
            </a:r>
          </a:p>
          <a:p>
            <a:pPr algn="ctr"/>
            <a:endParaRPr lang="en-US" sz="1400" dirty="0">
              <a:latin typeface="Calibri Light"/>
              <a:ea typeface="Calibri"/>
              <a:cs typeface="Calibri"/>
            </a:endParaRPr>
          </a:p>
          <a:p>
            <a:pPr algn="ctr"/>
            <a:r>
              <a:rPr lang="en-US" sz="1400" dirty="0">
                <a:latin typeface="Calibri Light"/>
                <a:ea typeface="Calibri"/>
                <a:cs typeface="Calibri"/>
              </a:rPr>
              <a:t>occur in Washington, DC </a:t>
            </a:r>
          </a:p>
          <a:p>
            <a:pPr algn="ctr"/>
            <a:r>
              <a:rPr lang="en-US" sz="1400">
                <a:latin typeface="Calibri Light"/>
                <a:ea typeface="Calibri"/>
                <a:cs typeface="Calibri"/>
              </a:rPr>
              <a:t>from Monday, April 27 – </a:t>
            </a:r>
            <a:endParaRPr lang="en-US" sz="1400" dirty="0">
              <a:latin typeface="Calibri Light"/>
              <a:ea typeface="Calibri"/>
              <a:cs typeface="Calibri"/>
            </a:endParaRPr>
          </a:p>
          <a:p>
            <a:pPr algn="ctr"/>
            <a:r>
              <a:rPr lang="en-US" sz="1400">
                <a:latin typeface="Calibri Light"/>
                <a:ea typeface="Calibri"/>
                <a:cs typeface="Calibri"/>
              </a:rPr>
              <a:t>Wednesday, April 29</a:t>
            </a:r>
            <a:endParaRPr lang="en-US" sz="1400" dirty="0">
              <a:latin typeface="Calibri Light"/>
              <a:ea typeface="Calibri"/>
              <a:cs typeface="Calibri"/>
            </a:endParaRP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endParaRPr lang="en-US" sz="1400" dirty="0">
              <a:latin typeface="Calibri Light"/>
              <a:ea typeface="Calibri"/>
              <a:cs typeface="Calibri"/>
            </a:endParaRPr>
          </a:p>
          <a:p>
            <a:pPr algn="ctr"/>
            <a:r>
              <a:rPr lang="en-US" sz="1400" b="1">
                <a:latin typeface="Calibri Light"/>
                <a:ea typeface="Calibri"/>
                <a:cs typeface="Calibri"/>
              </a:rPr>
              <a:t>administered by the NEA</a:t>
            </a:r>
            <a:endParaRPr lang="en-US" sz="1400" b="1" dirty="0">
              <a:latin typeface="Calibri Light"/>
              <a:ea typeface="Calibri"/>
              <a:cs typeface="Calibri"/>
            </a:endParaRPr>
          </a:p>
        </p:txBody>
      </p:sp>
      <p:sp>
        <p:nvSpPr>
          <p:cNvPr id="8" name="Arrow: Right 7">
            <a:extLst>
              <a:ext uri="{FF2B5EF4-FFF2-40B4-BE49-F238E27FC236}">
                <a16:creationId xmlns:a16="http://schemas.microsoft.com/office/drawing/2014/main" id="{69A23534-79C5-B080-E22F-90E2A6F1A24A}"/>
              </a:ext>
            </a:extLst>
          </p:cNvPr>
          <p:cNvSpPr/>
          <p:nvPr/>
        </p:nvSpPr>
        <p:spPr>
          <a:xfrm>
            <a:off x="3140512" y="2057317"/>
            <a:ext cx="485692" cy="178183"/>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EC7763A-85E1-A3AB-8C6A-4C8004E0A2F1}"/>
              </a:ext>
            </a:extLst>
          </p:cNvPr>
          <p:cNvSpPr/>
          <p:nvPr/>
        </p:nvSpPr>
        <p:spPr>
          <a:xfrm>
            <a:off x="5855684" y="2057316"/>
            <a:ext cx="485692" cy="178183"/>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5FA72F7-B43C-F0A7-810F-AE496545EF78}"/>
              </a:ext>
            </a:extLst>
          </p:cNvPr>
          <p:cNvSpPr/>
          <p:nvPr/>
        </p:nvSpPr>
        <p:spPr>
          <a:xfrm>
            <a:off x="8404442" y="2057316"/>
            <a:ext cx="485692" cy="178183"/>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C3A5F7D-F434-0B9E-3920-01E238FD992E}"/>
              </a:ext>
            </a:extLst>
          </p:cNvPr>
          <p:cNvSpPr txBox="1"/>
          <p:nvPr/>
        </p:nvSpPr>
        <p:spPr>
          <a:xfrm>
            <a:off x="845344" y="4333601"/>
            <a:ext cx="105132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latin typeface="Calibri Light"/>
                <a:ea typeface="Calibri"/>
                <a:cs typeface="Calibri"/>
              </a:rPr>
              <a:t>Important Dates &amp; Deadlines</a:t>
            </a:r>
            <a:r>
              <a:rPr lang="en-US" sz="1600" b="1" dirty="0">
                <a:latin typeface="Calibri Light"/>
                <a:ea typeface="Calibri"/>
                <a:cs typeface="Calibri"/>
              </a:rPr>
              <a:t> </a:t>
            </a:r>
          </a:p>
          <a:p>
            <a:r>
              <a:rPr lang="en-US" sz="1600" b="1" dirty="0">
                <a:latin typeface="Calibri Light"/>
                <a:ea typeface="Calibri"/>
                <a:cs typeface="Calibri"/>
              </a:rPr>
              <a:t>Early January 2026: </a:t>
            </a:r>
            <a:r>
              <a:rPr lang="en-US" sz="1600">
                <a:latin typeface="Calibri Light"/>
                <a:ea typeface="Calibri"/>
                <a:cs typeface="Calibri"/>
              </a:rPr>
              <a:t>Regional Contest details (dates, times, locations) to be announced (informed by registration data)</a:t>
            </a:r>
          </a:p>
          <a:p>
            <a:r>
              <a:rPr lang="en-US" sz="1600" b="1">
                <a:latin typeface="Calibri Light"/>
                <a:ea typeface="Calibri"/>
                <a:cs typeface="Calibri"/>
              </a:rPr>
              <a:t>Friday, January 16 (11:59 PM): </a:t>
            </a:r>
            <a:r>
              <a:rPr lang="en-US" sz="1600">
                <a:latin typeface="Calibri Light"/>
                <a:ea typeface="Calibri"/>
                <a:cs typeface="Calibri"/>
              </a:rPr>
              <a:t>Registration for Georgia Schools &amp; Organizations closes </a:t>
            </a:r>
          </a:p>
          <a:p>
            <a:r>
              <a:rPr lang="en-US" sz="1600" b="1" dirty="0">
                <a:latin typeface="Calibri Light"/>
                <a:ea typeface="Calibri"/>
                <a:cs typeface="Calibri"/>
              </a:rPr>
              <a:t>Friday, January 23 (11:59 PM): </a:t>
            </a:r>
            <a:r>
              <a:rPr lang="en-US" sz="1600">
                <a:latin typeface="Calibri Light"/>
                <a:ea typeface="Calibri"/>
                <a:cs typeface="Calibri"/>
              </a:rPr>
              <a:t>Deadline for Georgia Schools &amp; Organizations to hold a local contest and report a champion </a:t>
            </a:r>
            <a:endParaRPr lang="en-US" sz="1600">
              <a:latin typeface="Calibri Light"/>
            </a:endParaRPr>
          </a:p>
        </p:txBody>
      </p:sp>
    </p:spTree>
    <p:extLst>
      <p:ext uri="{BB962C8B-B14F-4D97-AF65-F5344CB8AC3E}">
        <p14:creationId xmlns:p14="http://schemas.microsoft.com/office/powerpoint/2010/main" val="147176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751A-DD17-5B1F-6EFD-C57E82CA9427}"/>
              </a:ext>
            </a:extLst>
          </p:cNvPr>
          <p:cNvSpPr>
            <a:spLocks noGrp="1"/>
          </p:cNvSpPr>
          <p:nvPr>
            <p:ph type="title"/>
          </p:nvPr>
        </p:nvSpPr>
        <p:spPr/>
        <p:txBody>
          <a:bodyPr/>
          <a:lstStyle/>
          <a:p>
            <a:pPr algn="ctr"/>
            <a:r>
              <a:rPr lang="en-US">
                <a:ea typeface="Calibri Light" panose="020F0302020204030204"/>
                <a:cs typeface="Calibri Light" panose="020F0302020204030204"/>
              </a:rPr>
              <a:t>National Guidelines &amp; Resources</a:t>
            </a:r>
          </a:p>
        </p:txBody>
      </p:sp>
      <p:sp>
        <p:nvSpPr>
          <p:cNvPr id="3" name="Content Placeholder 2">
            <a:extLst>
              <a:ext uri="{FF2B5EF4-FFF2-40B4-BE49-F238E27FC236}">
                <a16:creationId xmlns:a16="http://schemas.microsoft.com/office/drawing/2014/main" id="{599B787D-BE67-EA87-2943-086AB028670A}"/>
              </a:ext>
            </a:extLst>
          </p:cNvPr>
          <p:cNvSpPr>
            <a:spLocks noGrp="1"/>
          </p:cNvSpPr>
          <p:nvPr>
            <p:ph sz="half" idx="1"/>
          </p:nvPr>
        </p:nvSpPr>
        <p:spPr/>
        <p:txBody>
          <a:bodyPr vert="horz" lIns="91440" tIns="45720" rIns="91440" bIns="45720" rtlCol="0" anchor="t">
            <a:normAutofit/>
          </a:bodyPr>
          <a:lstStyle/>
          <a:p>
            <a:pPr marL="0" indent="0">
              <a:buNone/>
            </a:pPr>
            <a:r>
              <a:rPr lang="en-US" sz="2400" b="1">
                <a:latin typeface="Calibri Light"/>
                <a:ea typeface="Calibri Light"/>
                <a:cs typeface="Calibri Light"/>
              </a:rPr>
              <a:t>Visit:</a:t>
            </a:r>
            <a:r>
              <a:rPr lang="en-US" sz="2400" dirty="0">
                <a:latin typeface="Calibri Light"/>
                <a:ea typeface="Calibri Light"/>
                <a:cs typeface="Calibri Light"/>
              </a:rPr>
              <a:t> </a:t>
            </a:r>
            <a:r>
              <a:rPr lang="en-US" sz="2400" dirty="0">
                <a:latin typeface="Calibri Light"/>
                <a:ea typeface="Calibri Light"/>
                <a:cs typeface="Calibri Light"/>
                <a:hlinkClick r:id="rId2"/>
              </a:rPr>
              <a:t>PoetryOutLoud.org</a:t>
            </a:r>
            <a:endParaRPr lang="en-US" sz="2400">
              <a:ea typeface="Calibri" panose="020F0502020204030204"/>
              <a:cs typeface="Calibri" panose="020F0502020204030204"/>
            </a:endParaRPr>
          </a:p>
          <a:p>
            <a:pPr marL="342900" indent="-342900">
              <a:buFont typeface="Wingdings,Sans-Serif"/>
              <a:buChar char="q"/>
            </a:pPr>
            <a:r>
              <a:rPr lang="en-US" sz="2400">
                <a:latin typeface="Calibri Light"/>
                <a:ea typeface="Calibri Light"/>
                <a:cs typeface="Calibri Light"/>
              </a:rPr>
              <a:t>Find poems (anthology)</a:t>
            </a:r>
          </a:p>
          <a:p>
            <a:pPr marL="342900" indent="-342900">
              <a:buFont typeface="Wingdings,Sans-Serif"/>
              <a:buChar char="q"/>
            </a:pPr>
            <a:r>
              <a:rPr lang="en-US" sz="2400">
                <a:latin typeface="Calibri Light"/>
                <a:ea typeface="Calibri Light"/>
                <a:cs typeface="Calibri Light"/>
              </a:rPr>
              <a:t>Resources for students (tips &amp; videos)</a:t>
            </a:r>
          </a:p>
          <a:p>
            <a:pPr marL="342900" indent="-342900">
              <a:buFont typeface="Wingdings,Sans-Serif"/>
              <a:buChar char="q"/>
            </a:pPr>
            <a:r>
              <a:rPr lang="en-US" sz="2400">
                <a:latin typeface="Calibri Light"/>
                <a:ea typeface="Calibri Light"/>
                <a:cs typeface="Calibri Light"/>
              </a:rPr>
              <a:t>Resources for teachers and organizers (guide, lesson plans, impact study)</a:t>
            </a:r>
          </a:p>
          <a:p>
            <a:pPr marL="342900" indent="-342900">
              <a:buFont typeface="Wingdings,Sans-Serif"/>
              <a:buChar char="q"/>
            </a:pPr>
            <a:r>
              <a:rPr lang="en-US" sz="2400">
                <a:latin typeface="Calibri Light"/>
                <a:ea typeface="Calibri Light"/>
                <a:cs typeface="Calibri Light"/>
              </a:rPr>
              <a:t>Resources for judges (guide, score sheets, criteria, and tips)</a:t>
            </a:r>
          </a:p>
          <a:p>
            <a:pPr marL="342900" indent="-342900">
              <a:buFont typeface="Wingdings,Sans-Serif"/>
              <a:buChar char="q"/>
            </a:pPr>
            <a:r>
              <a:rPr lang="en-US" sz="2400">
                <a:latin typeface="Calibri Light"/>
                <a:ea typeface="Calibri Light"/>
                <a:cs typeface="Calibri Light"/>
              </a:rPr>
              <a:t>Guidance on Frequently Asked Questions</a:t>
            </a:r>
          </a:p>
          <a:p>
            <a:pPr marL="342900" indent="-342900">
              <a:buFont typeface="Wingdings,Sans-Serif"/>
              <a:buChar char="q"/>
            </a:pPr>
            <a:endParaRPr lang="en-US" sz="2400" dirty="0">
              <a:latin typeface="Calibri Light"/>
              <a:ea typeface="Calibri Light"/>
              <a:cs typeface="Calibri Light"/>
            </a:endParaRPr>
          </a:p>
        </p:txBody>
      </p:sp>
      <p:pic>
        <p:nvPicPr>
          <p:cNvPr id="5" name="Content Placeholder 4" descr="A student celebrates as confetti falls, He holds a trophy and smiles.">
            <a:extLst>
              <a:ext uri="{FF2B5EF4-FFF2-40B4-BE49-F238E27FC236}">
                <a16:creationId xmlns:a16="http://schemas.microsoft.com/office/drawing/2014/main" id="{0F642BF8-8210-2D01-581C-C52A326BFA8B}"/>
              </a:ext>
            </a:extLst>
          </p:cNvPr>
          <p:cNvPicPr>
            <a:picLocks noGrp="1" noChangeAspect="1"/>
          </p:cNvPicPr>
          <p:nvPr>
            <p:ph sz="half" idx="2"/>
          </p:nvPr>
        </p:nvPicPr>
        <p:blipFill>
          <a:blip r:embed="rId3"/>
          <a:stretch>
            <a:fillRect/>
          </a:stretch>
        </p:blipFill>
        <p:spPr>
          <a:xfrm>
            <a:off x="6172200" y="2275780"/>
            <a:ext cx="5181600" cy="3451027"/>
          </a:xfrm>
          <a:prstGeom prst="rect">
            <a:avLst/>
          </a:prstGeom>
        </p:spPr>
      </p:pic>
    </p:spTree>
    <p:extLst>
      <p:ext uri="{BB962C8B-B14F-4D97-AF65-F5344CB8AC3E}">
        <p14:creationId xmlns:p14="http://schemas.microsoft.com/office/powerpoint/2010/main" val="208688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C7DC-43B7-4707-A5FA-4EF1958A71A2}"/>
              </a:ext>
            </a:extLst>
          </p:cNvPr>
          <p:cNvSpPr>
            <a:spLocks noGrp="1"/>
          </p:cNvSpPr>
          <p:nvPr>
            <p:ph type="title"/>
          </p:nvPr>
        </p:nvSpPr>
        <p:spPr/>
        <p:txBody>
          <a:bodyPr/>
          <a:lstStyle/>
          <a:p>
            <a:pPr algn="ctr"/>
            <a:r>
              <a:rPr lang="en-US">
                <a:ea typeface="Calibri Light" panose="020F0302020204030204"/>
                <a:cs typeface="Calibri Light" panose="020F0302020204030204"/>
              </a:rPr>
              <a:t>Student Workshops</a:t>
            </a:r>
          </a:p>
        </p:txBody>
      </p:sp>
      <p:sp>
        <p:nvSpPr>
          <p:cNvPr id="3" name="Content Placeholder 2">
            <a:extLst>
              <a:ext uri="{FF2B5EF4-FFF2-40B4-BE49-F238E27FC236}">
                <a16:creationId xmlns:a16="http://schemas.microsoft.com/office/drawing/2014/main" id="{BBD81D68-E4E8-3D92-E80F-3573A5746BE1}"/>
              </a:ext>
            </a:extLst>
          </p:cNvPr>
          <p:cNvSpPr>
            <a:spLocks noGrp="1"/>
          </p:cNvSpPr>
          <p:nvPr>
            <p:ph idx="1"/>
          </p:nvPr>
        </p:nvSpPr>
        <p:spPr/>
        <p:txBody>
          <a:bodyPr vert="horz" lIns="91440" tIns="45720" rIns="91440" bIns="45720" rtlCol="0" anchor="t">
            <a:noAutofit/>
          </a:bodyPr>
          <a:lstStyle/>
          <a:p>
            <a:pPr>
              <a:buNone/>
            </a:pPr>
            <a:r>
              <a:rPr lang="en-US" sz="2400" b="1">
                <a:latin typeface="Calibri Light"/>
                <a:ea typeface="Calibri" panose="020F0502020204030204"/>
                <a:cs typeface="Calibri" panose="020F0502020204030204"/>
              </a:rPr>
              <a:t>Preparation for Regional Contests</a:t>
            </a:r>
            <a:endParaRPr lang="en-US" sz="2400" dirty="0">
              <a:latin typeface="Calibri Light"/>
              <a:ea typeface="Calibri" panose="020F0502020204030204"/>
              <a:cs typeface="Calibri" panose="020F0502020204030204"/>
            </a:endParaRPr>
          </a:p>
          <a:p>
            <a:pPr>
              <a:buNone/>
            </a:pPr>
            <a:r>
              <a:rPr lang="en-US" sz="2400">
                <a:latin typeface="Calibri Light"/>
                <a:ea typeface="Calibri" panose="020F0502020204030204"/>
                <a:cs typeface="Calibri" panose="020F0502020204030204"/>
              </a:rPr>
              <a:t>💻 Virtual: Saturday, January 31 @ 10 AM – 12 PM (Live; via Zoom)</a:t>
            </a:r>
            <a:endParaRPr lang="en-US" sz="2400" dirty="0">
              <a:latin typeface="Calibri Light"/>
              <a:ea typeface="Calibri" panose="020F0502020204030204"/>
              <a:cs typeface="Calibri" panose="020F0502020204030204"/>
            </a:endParaRPr>
          </a:p>
          <a:p>
            <a:pPr>
              <a:buNone/>
            </a:pPr>
            <a:endParaRPr lang="en-US" sz="2400" dirty="0">
              <a:latin typeface="Calibri Light"/>
              <a:ea typeface="Calibri" panose="020F0502020204030204"/>
              <a:cs typeface="Calibri" panose="020F0502020204030204"/>
            </a:endParaRPr>
          </a:p>
          <a:p>
            <a:pPr>
              <a:buNone/>
            </a:pPr>
            <a:r>
              <a:rPr lang="en-US" sz="2400" b="1">
                <a:latin typeface="Calibri Light"/>
                <a:ea typeface="Calibri" panose="020F0502020204030204"/>
                <a:cs typeface="Calibri" panose="020F0502020204030204"/>
              </a:rPr>
              <a:t>Preparation for State Final </a:t>
            </a:r>
            <a:endParaRPr lang="en-US" sz="2400" dirty="0">
              <a:latin typeface="Calibri Light"/>
              <a:ea typeface="Calibri" panose="020F0502020204030204"/>
              <a:cs typeface="Calibri" panose="020F0502020204030204"/>
            </a:endParaRPr>
          </a:p>
          <a:p>
            <a:pPr>
              <a:buNone/>
            </a:pPr>
            <a:r>
              <a:rPr lang="en-US" sz="2400">
                <a:latin typeface="Calibri Light"/>
                <a:ea typeface="Calibri" panose="020F0502020204030204"/>
                <a:cs typeface="Calibri" panose="020F0502020204030204"/>
              </a:rPr>
              <a:t>💻 Virtual: Saturday, February 14 @ 10 AM - 12 PM (Live; via Zoom)</a:t>
            </a:r>
            <a:endParaRPr lang="en-US" sz="2400" dirty="0">
              <a:latin typeface="Calibri Light"/>
              <a:ea typeface="Calibri" panose="020F0502020204030204"/>
              <a:cs typeface="Calibri" panose="020F0502020204030204"/>
            </a:endParaRPr>
          </a:p>
          <a:p>
            <a:pPr>
              <a:buNone/>
            </a:pPr>
            <a:endParaRPr lang="en-US" sz="2400" dirty="0">
              <a:latin typeface="Calibri Light"/>
              <a:ea typeface="Calibri" panose="020F0502020204030204"/>
              <a:cs typeface="Calibri" panose="020F0502020204030204"/>
            </a:endParaRPr>
          </a:p>
          <a:p>
            <a:pPr>
              <a:lnSpc>
                <a:spcPct val="100000"/>
              </a:lnSpc>
              <a:spcBef>
                <a:spcPts val="0"/>
              </a:spcBef>
              <a:buNone/>
            </a:pPr>
            <a:r>
              <a:rPr lang="en-US" sz="1400" b="1">
                <a:latin typeface="Calibri Light"/>
                <a:ea typeface="Calibri" panose="020F0502020204030204"/>
                <a:cs typeface="Calibri" panose="020F0502020204030204"/>
              </a:rPr>
              <a:t>Workshops will orient students to next steps &amp; address Evaluation Criteria: </a:t>
            </a:r>
            <a:endParaRPr lang="en-US" sz="1400">
              <a:latin typeface="Calibri Light"/>
              <a:ea typeface="Calibri" panose="020F0502020204030204"/>
              <a:cs typeface="Calibri" panose="020F0502020204030204"/>
            </a:endParaRPr>
          </a:p>
          <a:p>
            <a:pPr>
              <a:lnSpc>
                <a:spcPct val="100000"/>
              </a:lnSpc>
              <a:spcBef>
                <a:spcPts val="0"/>
              </a:spcBef>
              <a:buFont typeface="Arial,Sans-Serif"/>
              <a:buChar char="•"/>
            </a:pPr>
            <a:r>
              <a:rPr lang="en-US" sz="1400">
                <a:latin typeface="Calibri Light"/>
                <a:ea typeface="Calibri" panose="020F0502020204030204"/>
                <a:cs typeface="Calibri" panose="020F0502020204030204"/>
              </a:rPr>
              <a:t>Physical Presence</a:t>
            </a:r>
          </a:p>
          <a:p>
            <a:pPr>
              <a:lnSpc>
                <a:spcPct val="100000"/>
              </a:lnSpc>
              <a:spcBef>
                <a:spcPts val="0"/>
              </a:spcBef>
              <a:buFont typeface="Arial,Sans-Serif"/>
              <a:buChar char="•"/>
            </a:pPr>
            <a:r>
              <a:rPr lang="en-US" sz="1400">
                <a:latin typeface="Calibri Light"/>
                <a:ea typeface="Calibri" panose="020F0502020204030204"/>
                <a:cs typeface="Calibri" panose="020F0502020204030204"/>
              </a:rPr>
              <a:t>Voice and Articulation</a:t>
            </a:r>
          </a:p>
          <a:p>
            <a:pPr>
              <a:lnSpc>
                <a:spcPct val="100000"/>
              </a:lnSpc>
              <a:spcBef>
                <a:spcPts val="0"/>
              </a:spcBef>
              <a:buFont typeface="Arial,Sans-Serif"/>
              <a:buChar char="•"/>
            </a:pPr>
            <a:r>
              <a:rPr lang="en-US" sz="1400">
                <a:latin typeface="Calibri Light"/>
                <a:ea typeface="Calibri" panose="020F0502020204030204"/>
                <a:cs typeface="Calibri" panose="020F0502020204030204"/>
              </a:rPr>
              <a:t>Interpretation </a:t>
            </a:r>
          </a:p>
          <a:p>
            <a:pPr>
              <a:lnSpc>
                <a:spcPct val="100000"/>
              </a:lnSpc>
              <a:spcBef>
                <a:spcPts val="0"/>
              </a:spcBef>
              <a:buFont typeface="Arial,Sans-Serif"/>
              <a:buChar char="•"/>
            </a:pPr>
            <a:r>
              <a:rPr lang="en-US" sz="1400">
                <a:latin typeface="Calibri Light"/>
                <a:ea typeface="Calibri" panose="020F0502020204030204"/>
                <a:cs typeface="Calibri" panose="020F0502020204030204"/>
              </a:rPr>
              <a:t>Evidence of Understanding </a:t>
            </a:r>
          </a:p>
          <a:p>
            <a:pPr>
              <a:lnSpc>
                <a:spcPct val="100000"/>
              </a:lnSpc>
              <a:spcBef>
                <a:spcPts val="0"/>
              </a:spcBef>
              <a:buFont typeface="Arial,Sans-Serif"/>
              <a:buChar char="•"/>
            </a:pPr>
            <a:r>
              <a:rPr lang="en-US" sz="1400">
                <a:latin typeface="Calibri Light"/>
                <a:ea typeface="Calibri" panose="020F0502020204030204"/>
                <a:cs typeface="Calibri" panose="020F0502020204030204"/>
              </a:rPr>
              <a:t>Overall Performance </a:t>
            </a:r>
          </a:p>
          <a:p>
            <a:pPr>
              <a:lnSpc>
                <a:spcPct val="100000"/>
              </a:lnSpc>
              <a:spcBef>
                <a:spcPts val="0"/>
              </a:spcBef>
              <a:buFont typeface="Arial,Sans-Serif"/>
              <a:buChar char="•"/>
            </a:pPr>
            <a:r>
              <a:rPr lang="en-US" sz="1400">
                <a:latin typeface="Calibri Light"/>
                <a:ea typeface="Calibri" panose="020F0502020204030204"/>
                <a:cs typeface="Calibri" panose="020F0502020204030204"/>
              </a:rPr>
              <a:t>Accuracy</a:t>
            </a:r>
            <a:endParaRPr lang="en-US" sz="1400">
              <a:latin typeface="Calibri Light"/>
              <a:ea typeface="Calibri Light"/>
              <a:cs typeface="Calibri Light"/>
            </a:endParaRPr>
          </a:p>
        </p:txBody>
      </p:sp>
    </p:spTree>
    <p:extLst>
      <p:ext uri="{BB962C8B-B14F-4D97-AF65-F5344CB8AC3E}">
        <p14:creationId xmlns:p14="http://schemas.microsoft.com/office/powerpoint/2010/main" val="124856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40D7-E5C3-0E10-8A16-14712B5291BC}"/>
              </a:ext>
            </a:extLst>
          </p:cNvPr>
          <p:cNvSpPr>
            <a:spLocks noGrp="1"/>
          </p:cNvSpPr>
          <p:nvPr>
            <p:ph type="title"/>
          </p:nvPr>
        </p:nvSpPr>
        <p:spPr/>
        <p:txBody>
          <a:bodyPr/>
          <a:lstStyle/>
          <a:p>
            <a:pPr algn="ctr"/>
            <a:r>
              <a:rPr lang="en-US">
                <a:ea typeface="Calibri Light"/>
                <a:cs typeface="Calibri Light"/>
              </a:rPr>
              <a:t>Prizes // State &amp; National </a:t>
            </a:r>
          </a:p>
        </p:txBody>
      </p:sp>
      <p:sp>
        <p:nvSpPr>
          <p:cNvPr id="3" name="Content Placeholder 2">
            <a:extLst>
              <a:ext uri="{FF2B5EF4-FFF2-40B4-BE49-F238E27FC236}">
                <a16:creationId xmlns:a16="http://schemas.microsoft.com/office/drawing/2014/main" id="{62F05CCE-C941-29B5-BE39-C74D53E27B29}"/>
              </a:ext>
            </a:extLst>
          </p:cNvPr>
          <p:cNvSpPr>
            <a:spLocks noGrp="1"/>
          </p:cNvSpPr>
          <p:nvPr>
            <p:ph sz="half" idx="1"/>
          </p:nvPr>
        </p:nvSpPr>
        <p:spPr>
          <a:xfrm>
            <a:off x="838200" y="1825625"/>
            <a:ext cx="5314950" cy="2636838"/>
          </a:xfrm>
          <a:ln>
            <a:solidFill>
              <a:schemeClr val="tx1"/>
            </a:solidFill>
          </a:ln>
        </p:spPr>
        <p:txBody>
          <a:bodyPr vert="horz" lIns="91440" tIns="45720" rIns="91440" bIns="45720" rtlCol="0" anchor="t">
            <a:noAutofit/>
          </a:bodyPr>
          <a:lstStyle/>
          <a:p>
            <a:pPr marL="0" indent="0">
              <a:lnSpc>
                <a:spcPct val="100000"/>
              </a:lnSpc>
              <a:spcBef>
                <a:spcPts val="0"/>
              </a:spcBef>
              <a:buNone/>
            </a:pPr>
            <a:r>
              <a:rPr lang="en-US" sz="2200" b="1">
                <a:latin typeface="Calibri Light"/>
                <a:ea typeface="Calibri" panose="020F0502020204030204"/>
                <a:cs typeface="Calibri" panose="020F0502020204030204"/>
              </a:rPr>
              <a:t>State Level: </a:t>
            </a:r>
            <a:endParaRPr lang="en-US"/>
          </a:p>
          <a:p>
            <a:pPr indent="0">
              <a:lnSpc>
                <a:spcPct val="100000"/>
              </a:lnSpc>
              <a:spcBef>
                <a:spcPts val="0"/>
              </a:spcBef>
            </a:pPr>
            <a:r>
              <a:rPr lang="en-US" sz="2200">
                <a:latin typeface="Calibri Light"/>
                <a:ea typeface="+mn-lt"/>
                <a:cs typeface="+mn-lt"/>
              </a:rPr>
              <a:t>$200 for each first-place winner</a:t>
            </a:r>
          </a:p>
          <a:p>
            <a:pPr indent="0">
              <a:lnSpc>
                <a:spcPct val="100000"/>
              </a:lnSpc>
              <a:spcBef>
                <a:spcPts val="0"/>
              </a:spcBef>
            </a:pPr>
            <a:r>
              <a:rPr lang="en-US" sz="2200">
                <a:latin typeface="Calibri Light"/>
                <a:ea typeface="+mn-lt"/>
                <a:cs typeface="+mn-lt"/>
              </a:rPr>
              <a:t>$500 for poetry materials for each first-place winner’s school or organization</a:t>
            </a:r>
          </a:p>
          <a:p>
            <a:pPr indent="0">
              <a:lnSpc>
                <a:spcPct val="100000"/>
              </a:lnSpc>
              <a:spcBef>
                <a:spcPts val="0"/>
              </a:spcBef>
            </a:pPr>
            <a:r>
              <a:rPr lang="en-US" sz="2200">
                <a:latin typeface="Calibri Light"/>
                <a:ea typeface="+mn-lt"/>
                <a:cs typeface="+mn-lt"/>
              </a:rPr>
              <a:t>$100 for one runner-up in each state</a:t>
            </a:r>
          </a:p>
          <a:p>
            <a:pPr indent="0">
              <a:lnSpc>
                <a:spcPct val="100000"/>
              </a:lnSpc>
              <a:spcBef>
                <a:spcPts val="0"/>
              </a:spcBef>
            </a:pPr>
            <a:r>
              <a:rPr lang="en-US" sz="2200">
                <a:latin typeface="Calibri Light"/>
                <a:ea typeface="+mn-lt"/>
                <a:cs typeface="+mn-lt"/>
              </a:rPr>
              <a:t>$200 for the purchase of poetry materials for each runner-up’s school or organization</a:t>
            </a:r>
            <a:endParaRPr lang="en-US" sz="2200">
              <a:latin typeface="Calibri Light"/>
              <a:ea typeface="Calibri" panose="020F0502020204030204"/>
              <a:cs typeface="Calibri" panose="020F0502020204030204"/>
            </a:endParaRPr>
          </a:p>
        </p:txBody>
      </p:sp>
      <p:sp>
        <p:nvSpPr>
          <p:cNvPr id="4" name="Content Placeholder 3">
            <a:extLst>
              <a:ext uri="{FF2B5EF4-FFF2-40B4-BE49-F238E27FC236}">
                <a16:creationId xmlns:a16="http://schemas.microsoft.com/office/drawing/2014/main" id="{2B552E0A-5A8F-E4C0-2458-0E2B9DF9E825}"/>
              </a:ext>
            </a:extLst>
          </p:cNvPr>
          <p:cNvSpPr>
            <a:spLocks noGrp="1"/>
          </p:cNvSpPr>
          <p:nvPr>
            <p:ph sz="half" idx="2"/>
          </p:nvPr>
        </p:nvSpPr>
        <p:spPr>
          <a:ln>
            <a:solidFill>
              <a:schemeClr val="tx1"/>
            </a:solidFill>
          </a:ln>
        </p:spPr>
        <p:txBody>
          <a:bodyPr vert="horz" lIns="91440" tIns="45720" rIns="91440" bIns="45720" rtlCol="0" anchor="t">
            <a:normAutofit fontScale="77500" lnSpcReduction="20000"/>
          </a:bodyPr>
          <a:lstStyle/>
          <a:p>
            <a:pPr marL="0" indent="0">
              <a:buNone/>
            </a:pPr>
            <a:r>
              <a:rPr lang="en-US" b="1">
                <a:latin typeface="Calibri Light"/>
                <a:ea typeface="Calibri"/>
                <a:cs typeface="Calibri"/>
              </a:rPr>
              <a:t>National Level: </a:t>
            </a:r>
          </a:p>
          <a:p>
            <a:r>
              <a:rPr lang="en-US" dirty="0">
                <a:latin typeface="Calibri Light"/>
                <a:ea typeface="+mn-lt"/>
                <a:cs typeface="+mn-lt"/>
              </a:rPr>
              <a:t>$20,000 for the National Champion</a:t>
            </a:r>
            <a:endParaRPr lang="en-US" dirty="0">
              <a:latin typeface="Calibri Light"/>
              <a:ea typeface="Calibri Light"/>
              <a:cs typeface="Calibri Light"/>
            </a:endParaRPr>
          </a:p>
          <a:p>
            <a:r>
              <a:rPr lang="en-US" dirty="0">
                <a:latin typeface="Calibri Light"/>
                <a:ea typeface="+mn-lt"/>
                <a:cs typeface="+mn-lt"/>
              </a:rPr>
              <a:t>$10,000 for 2nd place</a:t>
            </a:r>
            <a:endParaRPr lang="en-US" dirty="0">
              <a:latin typeface="Calibri Light"/>
              <a:ea typeface="Calibri Light"/>
              <a:cs typeface="Calibri Light"/>
            </a:endParaRPr>
          </a:p>
          <a:p>
            <a:r>
              <a:rPr lang="en-US" dirty="0">
                <a:latin typeface="Calibri Light"/>
                <a:ea typeface="+mn-lt"/>
                <a:cs typeface="+mn-lt"/>
              </a:rPr>
              <a:t>$5,000 for 3rd place</a:t>
            </a:r>
            <a:endParaRPr lang="en-US" dirty="0">
              <a:latin typeface="Calibri Light"/>
              <a:ea typeface="Calibri Light"/>
              <a:cs typeface="Calibri Light"/>
            </a:endParaRPr>
          </a:p>
          <a:p>
            <a:r>
              <a:rPr lang="en-US" dirty="0">
                <a:latin typeface="Calibri Light"/>
                <a:ea typeface="+mn-lt"/>
                <a:cs typeface="+mn-lt"/>
              </a:rPr>
              <a:t>$1,000 for 4th–9th places</a:t>
            </a:r>
            <a:endParaRPr lang="en-US" dirty="0">
              <a:latin typeface="Calibri Light"/>
              <a:ea typeface="Calibri Light"/>
              <a:cs typeface="Calibri Light"/>
            </a:endParaRPr>
          </a:p>
          <a:p>
            <a:r>
              <a:rPr lang="en-US" dirty="0">
                <a:latin typeface="Calibri Light"/>
                <a:ea typeface="+mn-lt"/>
                <a:cs typeface="+mn-lt"/>
              </a:rPr>
              <a:t>Representing schools/organizations of top nine finalists receive $500 for the purchase of poetry materials.</a:t>
            </a:r>
            <a:endParaRPr lang="en-US" dirty="0">
              <a:latin typeface="Calibri Light"/>
              <a:ea typeface="Calibri Light"/>
              <a:cs typeface="Calibri Light"/>
            </a:endParaRPr>
          </a:p>
          <a:p>
            <a:r>
              <a:rPr lang="en-US">
                <a:latin typeface="Calibri Light"/>
                <a:ea typeface="+mn-lt"/>
                <a:cs typeface="+mn-lt"/>
              </a:rPr>
              <a:t>One honorable mention in each of the three national semifinal competitions – those students will not advance to the finals, but will each receive a $1,000 cash award and a $500 stipend for their school/organization. </a:t>
            </a:r>
            <a:endParaRPr lang="en-US">
              <a:latin typeface="Calibri Light"/>
              <a:ea typeface="Calibri Light"/>
              <a:cs typeface="Calibri Light"/>
            </a:endParaRPr>
          </a:p>
        </p:txBody>
      </p:sp>
      <p:sp>
        <p:nvSpPr>
          <p:cNvPr id="6" name="Content Placeholder 2">
            <a:extLst>
              <a:ext uri="{FF2B5EF4-FFF2-40B4-BE49-F238E27FC236}">
                <a16:creationId xmlns:a16="http://schemas.microsoft.com/office/drawing/2014/main" id="{D2800FF2-6F79-8D5E-27CC-EFD4CF9D98B1}"/>
              </a:ext>
            </a:extLst>
          </p:cNvPr>
          <p:cNvSpPr txBox="1">
            <a:spLocks/>
          </p:cNvSpPr>
          <p:nvPr/>
        </p:nvSpPr>
        <p:spPr>
          <a:xfrm>
            <a:off x="838200" y="4578350"/>
            <a:ext cx="5305425" cy="1598613"/>
          </a:xfrm>
          <a:prstGeom prst="rect">
            <a:avLst/>
          </a:prstGeom>
          <a:ln>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a:latin typeface="Calibri Light"/>
                <a:ea typeface="Calibri" panose="020F0502020204030204"/>
                <a:cs typeface="Calibri" panose="020F0502020204030204"/>
              </a:rPr>
              <a:t>Note: </a:t>
            </a:r>
            <a:endParaRPr lang="en-US" sz="1800" i="1">
              <a:latin typeface="Calibri Light"/>
              <a:ea typeface="+mn-lt"/>
              <a:cs typeface="+mn-lt"/>
            </a:endParaRPr>
          </a:p>
          <a:p>
            <a:pPr marL="0" indent="0">
              <a:lnSpc>
                <a:spcPct val="100000"/>
              </a:lnSpc>
              <a:spcBef>
                <a:spcPts val="0"/>
              </a:spcBef>
              <a:buNone/>
            </a:pPr>
            <a:r>
              <a:rPr lang="en-US" sz="1800" i="1">
                <a:latin typeface="Calibri Light"/>
                <a:ea typeface="+mn-lt"/>
                <a:cs typeface="+mn-lt"/>
              </a:rPr>
              <a:t>Mid Atlantic Arts provides and administers all aspects of the monetary prizes awarded and travel arrangements to the Poetry Out Loud National Finals.</a:t>
            </a:r>
            <a:endParaRPr lang="en-US" sz="1800" i="1">
              <a:latin typeface="Calibri Light"/>
              <a:ea typeface="Calibri" panose="020F0502020204030204"/>
              <a:cs typeface="Calibri" panose="020F0502020204030204"/>
            </a:endParaRPr>
          </a:p>
        </p:txBody>
      </p:sp>
    </p:spTree>
    <p:extLst>
      <p:ext uri="{BB962C8B-B14F-4D97-AF65-F5344CB8AC3E}">
        <p14:creationId xmlns:p14="http://schemas.microsoft.com/office/powerpoint/2010/main" val="129031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A346-DB4E-E041-A08F-C0317558FF04}"/>
              </a:ext>
            </a:extLst>
          </p:cNvPr>
          <p:cNvSpPr>
            <a:spLocks noGrp="1"/>
          </p:cNvSpPr>
          <p:nvPr>
            <p:ph type="title"/>
          </p:nvPr>
        </p:nvSpPr>
        <p:spPr/>
        <p:txBody>
          <a:bodyPr/>
          <a:lstStyle/>
          <a:p>
            <a:pPr algn="ctr"/>
            <a:r>
              <a:rPr lang="en-US" b="1" dirty="0">
                <a:cs typeface="Calibri Light"/>
              </a:rPr>
              <a:t>Questions + Discussion</a:t>
            </a:r>
          </a:p>
        </p:txBody>
      </p:sp>
      <p:pic>
        <p:nvPicPr>
          <p:cNvPr id="3" name="Picture 3" descr="A picture containing text, clipart&#10;&#10;Description automatically generated">
            <a:extLst>
              <a:ext uri="{FF2B5EF4-FFF2-40B4-BE49-F238E27FC236}">
                <a16:creationId xmlns:a16="http://schemas.microsoft.com/office/drawing/2014/main" id="{560FEACC-3A02-2972-9D32-7388EB4BD6D8}"/>
              </a:ext>
            </a:extLst>
          </p:cNvPr>
          <p:cNvPicPr>
            <a:picLocks noChangeAspect="1"/>
          </p:cNvPicPr>
          <p:nvPr/>
        </p:nvPicPr>
        <p:blipFill>
          <a:blip r:embed="rId2"/>
          <a:stretch>
            <a:fillRect/>
          </a:stretch>
        </p:blipFill>
        <p:spPr>
          <a:xfrm>
            <a:off x="2864603" y="1979925"/>
            <a:ext cx="6475708" cy="3995946"/>
          </a:xfrm>
          <a:prstGeom prst="rect">
            <a:avLst/>
          </a:prstGeom>
        </p:spPr>
      </p:pic>
    </p:spTree>
    <p:extLst>
      <p:ext uri="{BB962C8B-B14F-4D97-AF65-F5344CB8AC3E}">
        <p14:creationId xmlns:p14="http://schemas.microsoft.com/office/powerpoint/2010/main" val="2775794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0954ad-291d-4cf1-bf9e-15b959ae387c" xsi:nil="true"/>
    <lcf76f155ced4ddcb4097134ff3c332f xmlns="2a1d18e8-6884-4366-a726-2fbfbf0c3668">
      <Terms xmlns="http://schemas.microsoft.com/office/infopath/2007/PartnerControls"/>
    </lcf76f155ced4ddcb4097134ff3c332f>
    <_dlc_DocId xmlns="b50954ad-291d-4cf1-bf9e-15b959ae387c">UURH4V7SYXFE-1271437741-198278</_dlc_DocId>
    <_dlc_DocIdUrl xmlns="b50954ad-291d-4cf1-bf9e-15b959ae387c">
      <Url>https://woodruffartscenter.sharepoint.com/sites/AllianceTheatre/at-edu/_layouts/15/DocIdRedir.aspx?ID=UURH4V7SYXFE-1271437741-198278</Url>
      <Description>UURH4V7SYXFE-1271437741-198278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FA056876D4694DB5B38F7D69B646BA" ma:contentTypeVersion="18" ma:contentTypeDescription="Create a new document." ma:contentTypeScope="" ma:versionID="2d13c0348be502bfb0284054fe0c47be">
  <xsd:schema xmlns:xsd="http://www.w3.org/2001/XMLSchema" xmlns:xs="http://www.w3.org/2001/XMLSchema" xmlns:p="http://schemas.microsoft.com/office/2006/metadata/properties" xmlns:ns2="e445b052-31bd-48b5-8648-98fca0263f39" xmlns:ns3="2a1d18e8-6884-4366-a726-2fbfbf0c3668" xmlns:ns4="b50954ad-291d-4cf1-bf9e-15b959ae387c" targetNamespace="http://schemas.microsoft.com/office/2006/metadata/properties" ma:root="true" ma:fieldsID="08e3f9f989a21e8cb56c80bf19c3dbc5" ns2:_="" ns3:_="" ns4:_="">
    <xsd:import namespace="e445b052-31bd-48b5-8648-98fca0263f39"/>
    <xsd:import namespace="2a1d18e8-6884-4366-a726-2fbfbf0c3668"/>
    <xsd:import namespace="b50954ad-291d-4cf1-bf9e-15b959ae38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_dlc_DocId" minOccurs="0"/>
                <xsd:element ref="ns4:_dlc_DocIdUrl" minOccurs="0"/>
                <xsd:element ref="ns4:_dlc_DocIdPersistId"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b052-31bd-48b5-8648-98fca0263f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1d18e8-6884-4366-a726-2fbfbf0c36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0618412-d523-40dd-9ce2-d6e4a83fa4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0954ad-291d-4cf1-bf9e-15b959ae387c"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211ab8fb-4604-4a1e-bf73-cb7a6f0a1c1b}" ma:internalName="TaxCatchAll" ma:showField="CatchAllData" ma:web="b50954ad-291d-4cf1-bf9e-15b959ae38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984A1A5-D8E2-4F61-A08A-89B205135F9A}">
  <ds:schemaRefs>
    <ds:schemaRef ds:uri="http://schemas.microsoft.com/sharepoint/v3/contenttype/forms"/>
  </ds:schemaRefs>
</ds:datastoreItem>
</file>

<file path=customXml/itemProps2.xml><?xml version="1.0" encoding="utf-8"?>
<ds:datastoreItem xmlns:ds="http://schemas.openxmlformats.org/officeDocument/2006/customXml" ds:itemID="{A3BDBF76-7DE8-4B34-A813-7E8739267BF7}">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4cb05225-df21-4599-8dca-0e304b70e115"/>
    <ds:schemaRef ds:uri="http://purl.org/dc/terms/"/>
    <ds:schemaRef ds:uri="http://schemas.openxmlformats.org/package/2006/metadata/core-properties"/>
    <ds:schemaRef ds:uri="33d2b63f-00a5-4ef9-8997-bcd4fb699627"/>
    <ds:schemaRef ds:uri="http://purl.org/dc/dcmitype/"/>
    <ds:schemaRef ds:uri="b50954ad-291d-4cf1-bf9e-15b959ae387c"/>
    <ds:schemaRef ds:uri="2a1d18e8-6884-4366-a726-2fbfbf0c3668"/>
  </ds:schemaRefs>
</ds:datastoreItem>
</file>

<file path=customXml/itemProps3.xml><?xml version="1.0" encoding="utf-8"?>
<ds:datastoreItem xmlns:ds="http://schemas.openxmlformats.org/officeDocument/2006/customXml" ds:itemID="{6D43C119-6E6B-47A5-8A33-FEEC4DD17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5b052-31bd-48b5-8648-98fca0263f39"/>
    <ds:schemaRef ds:uri="2a1d18e8-6884-4366-a726-2fbfbf0c3668"/>
    <ds:schemaRef ds:uri="b50954ad-291d-4cf1-bf9e-15b959ae3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7A7A0B-FFBC-4B41-83F5-09ADCF52BC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121</TotalTime>
  <Words>825</Words>
  <Application>Microsoft Office PowerPoint</Application>
  <PresentationFormat>Widescreen</PresentationFormat>
  <Paragraphs>116</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Office Theme</vt:lpstr>
      <vt:lpstr>Poetry Out Loud Georgia // 2025-2026</vt:lpstr>
      <vt:lpstr>Welcome // Georgia Council for the Arts</vt:lpstr>
      <vt:lpstr>Welcome // Alliance Theatre</vt:lpstr>
      <vt:lpstr>What is Poetry Out Loud?</vt:lpstr>
      <vt:lpstr>Poetry Out Loud Structure </vt:lpstr>
      <vt:lpstr>National Guidelines &amp; Resources</vt:lpstr>
      <vt:lpstr>Student Workshops</vt:lpstr>
      <vt:lpstr>Prizes // State &amp; National </vt:lpstr>
      <vt:lpstr>Questions + Discussion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Yewell Volin</dc:creator>
  <cp:lastModifiedBy>Emily Yewell Volin</cp:lastModifiedBy>
  <cp:revision>1058</cp:revision>
  <dcterms:created xsi:type="dcterms:W3CDTF">2023-01-20T14:49:50Z</dcterms:created>
  <dcterms:modified xsi:type="dcterms:W3CDTF">2025-11-13T21:52:01Z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0x010100FCFA056876D4694DB5B38F7D69B646BA</vt:lpwstr>
  </property>
  <property fmtid="{D5CDD505-2E9C-101B-9397-08002B2CF9AE}" pid="3" name="_dlc_DocIdItemGuid">
    <vt:lpwstr>f3725486-86b9-467f-8878-3e9ff76c7bc4</vt:lpwstr>
  </property>
  <property fmtid="{D5CDD505-2E9C-101B-9397-08002B2CF9AE}" pid="4" name="MediaServiceImageTags">
    <vt:lpwstr/>
  </property>
</Properties>
</file>